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notesMasterIdLst>
    <p:notesMasterId r:id="rId49"/>
  </p:notesMasterIdLst>
  <p:handoutMasterIdLst>
    <p:handoutMasterId r:id="rId50"/>
  </p:handoutMasterIdLst>
  <p:sldIdLst>
    <p:sldId id="276" r:id="rId2"/>
    <p:sldId id="275" r:id="rId3"/>
    <p:sldId id="285" r:id="rId4"/>
    <p:sldId id="286" r:id="rId5"/>
    <p:sldId id="256" r:id="rId6"/>
    <p:sldId id="262" r:id="rId7"/>
    <p:sldId id="257" r:id="rId8"/>
    <p:sldId id="288" r:id="rId9"/>
    <p:sldId id="289" r:id="rId10"/>
    <p:sldId id="290" r:id="rId11"/>
    <p:sldId id="291" r:id="rId12"/>
    <p:sldId id="287" r:id="rId13"/>
    <p:sldId id="292" r:id="rId14"/>
    <p:sldId id="297" r:id="rId15"/>
    <p:sldId id="298" r:id="rId16"/>
    <p:sldId id="299" r:id="rId17"/>
    <p:sldId id="301" r:id="rId18"/>
    <p:sldId id="300" r:id="rId19"/>
    <p:sldId id="303" r:id="rId20"/>
    <p:sldId id="304" r:id="rId21"/>
    <p:sldId id="305" r:id="rId22"/>
    <p:sldId id="306" r:id="rId23"/>
    <p:sldId id="307" r:id="rId24"/>
    <p:sldId id="320" r:id="rId25"/>
    <p:sldId id="316" r:id="rId26"/>
    <p:sldId id="317" r:id="rId27"/>
    <p:sldId id="318" r:id="rId28"/>
    <p:sldId id="319" r:id="rId29"/>
    <p:sldId id="293" r:id="rId30"/>
    <p:sldId id="308" r:id="rId31"/>
    <p:sldId id="309" r:id="rId32"/>
    <p:sldId id="310" r:id="rId33"/>
    <p:sldId id="311" r:id="rId34"/>
    <p:sldId id="312" r:id="rId35"/>
    <p:sldId id="313" r:id="rId36"/>
    <p:sldId id="314" r:id="rId37"/>
    <p:sldId id="315" r:id="rId38"/>
    <p:sldId id="294" r:id="rId39"/>
    <p:sldId id="302" r:id="rId40"/>
    <p:sldId id="323" r:id="rId41"/>
    <p:sldId id="324" r:id="rId42"/>
    <p:sldId id="325" r:id="rId43"/>
    <p:sldId id="295" r:id="rId44"/>
    <p:sldId id="326" r:id="rId45"/>
    <p:sldId id="327" r:id="rId46"/>
    <p:sldId id="328" r:id="rId47"/>
    <p:sldId id="296" r:id="rId48"/>
  </p:sldIdLst>
  <p:sldSz cx="9144000" cy="6858000" type="screen4x3"/>
  <p:notesSz cx="9923463" cy="6788150"/>
  <p:embeddedFontLst>
    <p:embeddedFont>
      <p:font typeface="HY중고딕" panose="02030600000101010101" pitchFamily="18" charset="-127"/>
      <p:regular r:id="rId51"/>
    </p:embeddedFont>
    <p:embeddedFont>
      <p:font typeface="HY헤드라인M" panose="02030600000101010101" pitchFamily="18" charset="-127"/>
      <p:regular r:id="rId52"/>
    </p:embeddedFont>
    <p:embeddedFont>
      <p:font typeface="함초롬바탕" panose="02030604000101010101" pitchFamily="18" charset="-127"/>
      <p:regular r:id="rId53"/>
      <p:bold r:id="rId54"/>
    </p:embeddedFont>
    <p:embeddedFont>
      <p:font typeface="KBIZ한마음고딕 B" panose="02020503020101020101" pitchFamily="18" charset="-127"/>
      <p:regular r:id="rId55"/>
    </p:embeddedFont>
    <p:embeddedFont>
      <p:font typeface="KBIZ한마음명조 B" panose="02020503020101020101" pitchFamily="18" charset="-127"/>
      <p:regular r:id="rId56"/>
    </p:embeddedFont>
    <p:embeddedFont>
      <p:font typeface="HY견고딕" panose="02030600000101010101" pitchFamily="18" charset="-127"/>
      <p:regular r:id="rId57"/>
    </p:embeddedFont>
    <p:embeddedFont>
      <p:font typeface="Rix모던고딕 B" panose="02020603020101020101" pitchFamily="18" charset="-127"/>
      <p:regular r:id="rId58"/>
    </p:embeddedFont>
    <p:embeddedFont>
      <p:font typeface="HY견명조" panose="02030600000101010101" pitchFamily="18" charset="-127"/>
      <p:regular r:id="rId59"/>
    </p:embeddedFont>
    <p:embeddedFont>
      <p:font typeface="맑은 고딕" panose="020B0503020000020004" pitchFamily="50" charset="-127"/>
      <p:regular r:id="rId60"/>
      <p:bold r:id="rId61"/>
    </p:embeddedFont>
    <p:embeddedFont>
      <p:font typeface="나눔고딕 ExtraBold" panose="020D0904000000000000" pitchFamily="50" charset="-127"/>
      <p:bold r:id="rId6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FF"/>
    <a:srgbClr val="4B35E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보통 스타일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테마 스타일 2 - 강조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77" autoAdjust="0"/>
    <p:restoredTop sz="94660"/>
  </p:normalViewPr>
  <p:slideViewPr>
    <p:cSldViewPr>
      <p:cViewPr varScale="1">
        <p:scale>
          <a:sx n="108" d="100"/>
          <a:sy n="108" d="100"/>
        </p:scale>
        <p:origin x="75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61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4301249" cy="339788"/>
          </a:xfrm>
          <a:prstGeom prst="rect">
            <a:avLst/>
          </a:prstGeom>
        </p:spPr>
        <p:txBody>
          <a:bodyPr vert="horz" lIns="91358" tIns="45678" rIns="91358" bIns="4567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19899" y="2"/>
            <a:ext cx="4301249" cy="339788"/>
          </a:xfrm>
          <a:prstGeom prst="rect">
            <a:avLst/>
          </a:prstGeom>
        </p:spPr>
        <p:txBody>
          <a:bodyPr vert="horz" lIns="91358" tIns="45678" rIns="91358" bIns="45678" rtlCol="0"/>
          <a:lstStyle>
            <a:lvl1pPr algn="r">
              <a:defRPr sz="1200"/>
            </a:lvl1pPr>
          </a:lstStyle>
          <a:p>
            <a:fld id="{14F91962-F153-478D-859C-97290895BFC6}" type="datetimeFigureOut">
              <a:rPr lang="ko-KR" altLang="en-US" smtClean="0"/>
              <a:t>2016-01-28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448362"/>
            <a:ext cx="4301249" cy="339788"/>
          </a:xfrm>
          <a:prstGeom prst="rect">
            <a:avLst/>
          </a:prstGeom>
        </p:spPr>
        <p:txBody>
          <a:bodyPr vert="horz" lIns="91358" tIns="45678" rIns="91358" bIns="4567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19899" y="6448362"/>
            <a:ext cx="4301249" cy="339788"/>
          </a:xfrm>
          <a:prstGeom prst="rect">
            <a:avLst/>
          </a:prstGeom>
        </p:spPr>
        <p:txBody>
          <a:bodyPr vert="horz" lIns="91358" tIns="45678" rIns="91358" bIns="45678" rtlCol="0" anchor="b"/>
          <a:lstStyle>
            <a:lvl1pPr algn="r">
              <a:defRPr sz="1200"/>
            </a:lvl1pPr>
          </a:lstStyle>
          <a:p>
            <a:fld id="{E53BE9EA-3074-409E-9EEB-607173195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6835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0168" cy="339408"/>
          </a:xfrm>
          <a:prstGeom prst="rect">
            <a:avLst/>
          </a:prstGeom>
        </p:spPr>
        <p:txBody>
          <a:bodyPr vert="horz" lIns="92009" tIns="46005" rIns="92009" bIns="4600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0999" y="0"/>
            <a:ext cx="4300168" cy="339408"/>
          </a:xfrm>
          <a:prstGeom prst="rect">
            <a:avLst/>
          </a:prstGeom>
        </p:spPr>
        <p:txBody>
          <a:bodyPr vert="horz" lIns="92009" tIns="46005" rIns="92009" bIns="46005" rtlCol="0"/>
          <a:lstStyle>
            <a:lvl1pPr algn="r">
              <a:defRPr sz="1200"/>
            </a:lvl1pPr>
          </a:lstStyle>
          <a:p>
            <a:fld id="{B62DD3EB-335B-4288-AB96-500F2DF21A08}" type="datetimeFigureOut">
              <a:rPr lang="ko-KR" altLang="en-US" smtClean="0"/>
              <a:pPr/>
              <a:t>2016-01-28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65488" y="509588"/>
            <a:ext cx="3392487" cy="25447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09" tIns="46005" rIns="92009" bIns="4600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347" y="3224372"/>
            <a:ext cx="7938770" cy="3054668"/>
          </a:xfrm>
          <a:prstGeom prst="rect">
            <a:avLst/>
          </a:prstGeom>
        </p:spPr>
        <p:txBody>
          <a:bodyPr vert="horz" lIns="92009" tIns="46005" rIns="92009" bIns="4600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47564"/>
            <a:ext cx="4300168" cy="339408"/>
          </a:xfrm>
          <a:prstGeom prst="rect">
            <a:avLst/>
          </a:prstGeom>
        </p:spPr>
        <p:txBody>
          <a:bodyPr vert="horz" lIns="92009" tIns="46005" rIns="92009" bIns="4600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0999" y="6447564"/>
            <a:ext cx="4300168" cy="339408"/>
          </a:xfrm>
          <a:prstGeom prst="rect">
            <a:avLst/>
          </a:prstGeom>
        </p:spPr>
        <p:txBody>
          <a:bodyPr vert="horz" lIns="92009" tIns="46005" rIns="92009" bIns="46005" rtlCol="0" anchor="b"/>
          <a:lstStyle>
            <a:lvl1pPr algn="r">
              <a:defRPr sz="1200"/>
            </a:lvl1pPr>
          </a:lstStyle>
          <a:p>
            <a:fld id="{5574750E-0BC1-4E2B-B3BF-48F6C28E08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8423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65488" y="509588"/>
            <a:ext cx="3392487" cy="25447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4750E-0BC1-4E2B-B3BF-48F6C28E08B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988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265488" y="509588"/>
            <a:ext cx="3392487" cy="25447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9804" indent="-229804"/>
            <a:endParaRPr lang="en-US" altLang="ko-KR" dirty="0" smtClean="0"/>
          </a:p>
        </p:txBody>
      </p:sp>
      <p:sp>
        <p:nvSpPr>
          <p:cNvPr id="2560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C99050-A57B-4F9E-A0E3-24C8F4D62DC5}" type="slidenum">
              <a:rPr lang="ko-KR" altLang="en-US" smtClean="0"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77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65488" y="509588"/>
            <a:ext cx="3392487" cy="25447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4750E-0BC1-4E2B-B3BF-48F6C28E08B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3024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65488" y="509588"/>
            <a:ext cx="3392487" cy="25447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4750E-0BC1-4E2B-B3BF-48F6C28E08B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209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2AE28-585C-4D15-AC76-D8AE3819FE97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CE012-35EE-4837-AEF3-AFC587542E00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110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4D259-7728-4E13-A516-09ECD68ED853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3FE86-69B8-4A86-B24E-150C9859347B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910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63EA1-5854-406A-92B7-553F66E13AEB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ECB4-04FA-4196-8AD6-495261FD22B4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476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77153-A606-4273-98C7-6CA54969EE1F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EE7B9-A9A4-4FBC-B11A-7A57891E5EE5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304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E3053-8E36-44CC-A422-DB6C43C935D8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0E719-4D88-48FA-8FAB-8FEE68DF1D65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836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7CF54-93FA-4777-BF75-6F4AF62A68D4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2ADF3-CB1F-4A49-A31F-3EBCA51167DB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285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C5099-FCBF-4F33-92F8-977B7DA0B2A2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32976-DF36-4986-B510-549AE89F1DA8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24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92D1B-3016-40A5-90F7-B67FA7E8FF65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56AD0-29FB-4AE4-BE33-E30E1808285C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151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912C1-D040-4B63-BFCC-46308216017A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A53F2-E80E-479C-9B83-98688E586178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189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5AC12-000C-49AD-A366-95FD4CEDE5C0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84A91-7EA3-4E04-9B2D-35C0B4D3AB72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69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CD734-7183-4EB5-8F4D-BE20A25430EE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BC330-58F9-436F-94AC-FBE94BF1A06E}" type="slidenum">
              <a:rPr lang="ko-KR" altLang="en-US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273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051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900" b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B340C32-3043-4DDE-A599-495B6CB81792}" type="datetime1">
              <a:rPr lang="ko-KR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2016-01-28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3517900" y="637699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050" b="0">
                <a:latin typeface="HY헤드라인M" pitchFamily="18" charset="-127"/>
                <a:ea typeface="HY헤드라인M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521754-C67E-4928-840B-1B4D82346765}" type="slidenum">
              <a:rPr lang="ko-KR" altLang="en-US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747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342900" algn="ctr" rtl="0" fontAlgn="base" latinLnBrk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685800" algn="ctr" rtl="0" fontAlgn="base" latinLnBrk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028700" algn="ctr" rtl="0" fontAlgn="base" latinLnBrk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371600" algn="ctr" rtl="0" fontAlgn="base" latinLnBrk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257175" indent="-257175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00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270648"/>
            <a:ext cx="9144000" cy="1807369"/>
          </a:xfrm>
          <a:prstGeom prst="rect">
            <a:avLst/>
          </a:prstGeom>
        </p:spPr>
      </p:pic>
      <p:pic>
        <p:nvPicPr>
          <p:cNvPr id="11" name="그림 10" descr="00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521284"/>
            <a:ext cx="9144000" cy="1807369"/>
          </a:xfrm>
          <a:prstGeom prst="rect">
            <a:avLst/>
          </a:prstGeom>
        </p:spPr>
      </p:pic>
      <p:pic>
        <p:nvPicPr>
          <p:cNvPr id="12" name="그림 11" descr="00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06392" y="3511841"/>
            <a:ext cx="692944" cy="785813"/>
          </a:xfrm>
          <a:prstGeom prst="rect">
            <a:avLst/>
          </a:prstGeom>
        </p:spPr>
      </p:pic>
      <p:pic>
        <p:nvPicPr>
          <p:cNvPr id="13" name="그림 12" descr="00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79747" y="4350507"/>
            <a:ext cx="600075" cy="578644"/>
          </a:xfrm>
          <a:prstGeom prst="rect">
            <a:avLst/>
          </a:prstGeom>
        </p:spPr>
      </p:pic>
      <p:pic>
        <p:nvPicPr>
          <p:cNvPr id="14" name="그림 13" descr="00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367220">
            <a:off x="5433045" y="3889884"/>
            <a:ext cx="559017" cy="633937"/>
          </a:xfrm>
          <a:prstGeom prst="rect">
            <a:avLst/>
          </a:prstGeom>
        </p:spPr>
      </p:pic>
      <p:pic>
        <p:nvPicPr>
          <p:cNvPr id="15" name="그림 14" descr="00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80012" y="3711959"/>
            <a:ext cx="814388" cy="828675"/>
          </a:xfrm>
          <a:prstGeom prst="rect">
            <a:avLst/>
          </a:prstGeom>
        </p:spPr>
      </p:pic>
      <p:sp>
        <p:nvSpPr>
          <p:cNvPr id="23" name="모서리가 둥근 직사각형 22"/>
          <p:cNvSpPr/>
          <p:nvPr/>
        </p:nvSpPr>
        <p:spPr bwMode="auto">
          <a:xfrm>
            <a:off x="0" y="2186862"/>
            <a:ext cx="9144000" cy="1242138"/>
          </a:xfrm>
          <a:prstGeom prst="roundRect">
            <a:avLst>
              <a:gd name="adj" fmla="val 0"/>
            </a:avLst>
          </a:prstGeom>
          <a:solidFill>
            <a:srgbClr val="000000">
              <a:alpha val="50196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ko-KR" sz="1200">
              <a:solidFill>
                <a:schemeClr val="tx1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0" y="3227911"/>
            <a:ext cx="9144000" cy="221459"/>
          </a:xfrm>
          <a:prstGeom prst="roundRect">
            <a:avLst>
              <a:gd name="adj" fmla="val 0"/>
            </a:avLst>
          </a:prstGeom>
          <a:solidFill>
            <a:srgbClr val="000000">
              <a:alpha val="50196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ko-KR" sz="1200">
              <a:solidFill>
                <a:schemeClr val="tx1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TextBox 2"/>
          <p:cNvSpPr txBox="1"/>
          <p:nvPr/>
        </p:nvSpPr>
        <p:spPr>
          <a:xfrm>
            <a:off x="0" y="240148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b="1" spc="-75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KBIZ한마음명조 B" panose="02020503020101020101" pitchFamily="18" charset="-127"/>
                <a:ea typeface="KBIZ한마음명조 B" panose="02020503020101020101" pitchFamily="18" charset="-127"/>
                <a:cs typeface="함초롬바탕" panose="02030604000101010101" pitchFamily="18" charset="-127"/>
              </a:rPr>
              <a:t>2016</a:t>
            </a:r>
            <a:r>
              <a:rPr lang="ko-KR" altLang="en-US" sz="4400" b="1" spc="-75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KBIZ한마음명조 B" panose="02020503020101020101" pitchFamily="18" charset="-127"/>
                <a:ea typeface="KBIZ한마음명조 B" panose="02020503020101020101" pitchFamily="18" charset="-127"/>
                <a:cs typeface="함초롬바탕" panose="02030604000101010101" pitchFamily="18" charset="-127"/>
              </a:rPr>
              <a:t>년도 우정정보화 투자사업 설명회</a:t>
            </a:r>
          </a:p>
        </p:txBody>
      </p:sp>
      <p:pic>
        <p:nvPicPr>
          <p:cNvPr id="18" name="그림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6165304"/>
            <a:ext cx="2592288" cy="390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0" y="5738545"/>
            <a:ext cx="9144000" cy="1127789"/>
          </a:xfrm>
          <a:prstGeom prst="rect">
            <a:avLst/>
          </a:prstGeom>
          <a:gradFill>
            <a:gsLst>
              <a:gs pos="12000">
                <a:srgbClr val="00B0F0">
                  <a:alpha val="0"/>
                </a:srgb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pic>
        <p:nvPicPr>
          <p:cNvPr id="20" name="Picture 3" descr="C:\Users\김지은\Desktop\우정사업준비\우정사업정보센터 건물2.png"/>
          <p:cNvPicPr>
            <a:picLocks noChangeAspect="1" noChangeArrowheads="1"/>
          </p:cNvPicPr>
          <p:nvPr/>
        </p:nvPicPr>
        <p:blipFill rotWithShape="1">
          <a:blip r:embed="rId3">
            <a:extLst/>
          </a:blip>
          <a:srcRect l="6751"/>
          <a:stretch/>
        </p:blipFill>
        <p:spPr bwMode="auto">
          <a:xfrm>
            <a:off x="-414932" y="2887872"/>
            <a:ext cx="4626892" cy="3915683"/>
          </a:xfrm>
          <a:prstGeom prst="ellipse">
            <a:avLst/>
          </a:prstGeom>
          <a:ln>
            <a:noFill/>
          </a:ln>
          <a:effectLst>
            <a:softEdge rad="112500"/>
          </a:effectLst>
          <a:extLst/>
        </p:spPr>
      </p:pic>
      <p:grpSp>
        <p:nvGrpSpPr>
          <p:cNvPr id="2" name="그룹 1"/>
          <p:cNvGrpSpPr/>
          <p:nvPr/>
        </p:nvGrpSpPr>
        <p:grpSpPr>
          <a:xfrm>
            <a:off x="3995936" y="2477102"/>
            <a:ext cx="4680000" cy="606260"/>
            <a:chOff x="4876668" y="1700808"/>
            <a:chExt cx="6940338" cy="808346"/>
          </a:xfrm>
        </p:grpSpPr>
        <p:pic>
          <p:nvPicPr>
            <p:cNvPr id="2052" name="Picture 4" descr="C:\Users\onnoo design server\Desktop\미래부\2\1.png"/>
            <p:cNvPicPr>
              <a:picLocks noChangeAspect="1" noChangeArrowheads="1"/>
            </p:cNvPicPr>
            <p:nvPr/>
          </p:nvPicPr>
          <p:blipFill>
            <a:blip r:embed="rId4" cstate="print"/>
            <a:srcRect l="30000" t="17593" r="11944" b="70740"/>
            <a:stretch>
              <a:fillRect/>
            </a:stretch>
          </p:blipFill>
          <p:spPr bwMode="auto">
            <a:xfrm>
              <a:off x="4876668" y="1700808"/>
              <a:ext cx="6940338" cy="808346"/>
            </a:xfrm>
            <a:prstGeom prst="rect">
              <a:avLst/>
            </a:prstGeom>
            <a:noFill/>
          </p:spPr>
        </p:pic>
        <p:sp>
          <p:nvSpPr>
            <p:cNvPr id="4" name="TextBox 3"/>
            <p:cNvSpPr txBox="1"/>
            <p:nvPr/>
          </p:nvSpPr>
          <p:spPr>
            <a:xfrm>
              <a:off x="5681595" y="1910998"/>
              <a:ext cx="6135411" cy="49244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en-US" altLang="ko-KR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2016</a:t>
              </a:r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년도 </a:t>
              </a:r>
              <a:r>
                <a:rPr lang="ko-KR" altLang="en-US" dirty="0" smtClean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우정사업 정보화 </a:t>
              </a:r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추진방향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015536" y="1793340"/>
              <a:ext cx="604319" cy="584776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2250" b="1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  <a:cs typeface="Adobe Arabic" pitchFamily="18" charset="-78"/>
                </a:rPr>
                <a:t>Ⅱ</a:t>
              </a:r>
              <a:endParaRPr lang="ko-KR" altLang="en-US" sz="2250" b="1" dirty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  <a:cs typeface="Adobe Arabic" pitchFamily="18" charset="-78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019474" y="620688"/>
            <a:ext cx="1623783" cy="715581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ko-KR" altLang="en-US" sz="4050" dirty="0">
                <a:solidFill>
                  <a:srgbClr val="06386C"/>
                </a:solidFill>
                <a:effectLst>
                  <a:outerShdw blurRad="101600" algn="tl" rotWithShape="0">
                    <a:schemeClr val="bg1"/>
                  </a:outerShdw>
                </a:effectLst>
                <a:latin typeface="HY견고딕" pitchFamily="18" charset="-127"/>
                <a:ea typeface="HY견고딕" pitchFamily="18" charset="-127"/>
              </a:rPr>
              <a:t>목  차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3995936" y="3157578"/>
            <a:ext cx="4680000" cy="606260"/>
            <a:chOff x="4876668" y="1700808"/>
            <a:chExt cx="6509910" cy="808346"/>
          </a:xfrm>
        </p:grpSpPr>
        <p:pic>
          <p:nvPicPr>
            <p:cNvPr id="27" name="Picture 4" descr="C:\Users\onnoo design server\Desktop\미래부\2\1.png"/>
            <p:cNvPicPr>
              <a:picLocks noChangeAspect="1" noChangeArrowheads="1"/>
            </p:cNvPicPr>
            <p:nvPr/>
          </p:nvPicPr>
          <p:blipFill>
            <a:blip r:embed="rId4" cstate="print"/>
            <a:srcRect l="30000" t="17593" r="11944" b="70740"/>
            <a:stretch>
              <a:fillRect/>
            </a:stretch>
          </p:blipFill>
          <p:spPr bwMode="auto">
            <a:xfrm>
              <a:off x="4876668" y="1700808"/>
              <a:ext cx="6480000" cy="808346"/>
            </a:xfrm>
            <a:prstGeom prst="rect">
              <a:avLst/>
            </a:prstGeom>
            <a:noFill/>
          </p:spPr>
        </p:pic>
        <p:sp>
          <p:nvSpPr>
            <p:cNvPr id="29" name="TextBox 28"/>
            <p:cNvSpPr txBox="1"/>
            <p:nvPr/>
          </p:nvSpPr>
          <p:spPr>
            <a:xfrm>
              <a:off x="5681593" y="1910998"/>
              <a:ext cx="5704985" cy="49244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우정사무 </a:t>
              </a:r>
              <a:r>
                <a:rPr lang="ko-KR" altLang="en-US" dirty="0" smtClean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정보화 </a:t>
              </a:r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세부 투자계획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015536" y="1793340"/>
              <a:ext cx="604319" cy="584775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2250" b="1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  <a:cs typeface="Adobe Arabic" pitchFamily="18" charset="-78"/>
                </a:rPr>
                <a:t>Ⅲ</a:t>
              </a:r>
              <a:endParaRPr lang="ko-KR" altLang="en-US" sz="2250" b="1" dirty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  <a:cs typeface="Adobe Arabic" pitchFamily="18" charset="-78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3995936" y="3838054"/>
            <a:ext cx="4680000" cy="606260"/>
            <a:chOff x="4876668" y="1700808"/>
            <a:chExt cx="6480000" cy="808346"/>
          </a:xfrm>
        </p:grpSpPr>
        <p:pic>
          <p:nvPicPr>
            <p:cNvPr id="32" name="Picture 4" descr="C:\Users\onnoo design server\Desktop\미래부\2\1.png"/>
            <p:cNvPicPr>
              <a:picLocks noChangeAspect="1" noChangeArrowheads="1"/>
            </p:cNvPicPr>
            <p:nvPr/>
          </p:nvPicPr>
          <p:blipFill>
            <a:blip r:embed="rId4" cstate="print"/>
            <a:srcRect l="30000" t="17593" r="11944" b="70740"/>
            <a:stretch>
              <a:fillRect/>
            </a:stretch>
          </p:blipFill>
          <p:spPr bwMode="auto">
            <a:xfrm>
              <a:off x="4876668" y="1700808"/>
              <a:ext cx="6480000" cy="808346"/>
            </a:xfrm>
            <a:prstGeom prst="rect">
              <a:avLst/>
            </a:prstGeom>
            <a:noFill/>
          </p:spPr>
        </p:pic>
        <p:sp>
          <p:nvSpPr>
            <p:cNvPr id="33" name="TextBox 32"/>
            <p:cNvSpPr txBox="1"/>
            <p:nvPr/>
          </p:nvSpPr>
          <p:spPr>
            <a:xfrm>
              <a:off x="5681595" y="1910998"/>
              <a:ext cx="5459771" cy="49244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우편업무 정보화 세부 투자계획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015536" y="1793340"/>
              <a:ext cx="604319" cy="584776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2250" b="1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  <a:cs typeface="Adobe Arabic" pitchFamily="18" charset="-78"/>
                </a:rPr>
                <a:t>Ⅳ</a:t>
              </a:r>
              <a:endParaRPr lang="ko-KR" altLang="en-US" sz="2250" b="1" dirty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  <a:cs typeface="Adobe Arabic" pitchFamily="18" charset="-78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3995936" y="4518530"/>
            <a:ext cx="4680000" cy="606260"/>
            <a:chOff x="4876668" y="1700808"/>
            <a:chExt cx="6480000" cy="808346"/>
          </a:xfrm>
        </p:grpSpPr>
        <p:pic>
          <p:nvPicPr>
            <p:cNvPr id="36" name="Picture 4" descr="C:\Users\onnoo design server\Desktop\미래부\2\1.png"/>
            <p:cNvPicPr>
              <a:picLocks noChangeAspect="1" noChangeArrowheads="1"/>
            </p:cNvPicPr>
            <p:nvPr/>
          </p:nvPicPr>
          <p:blipFill>
            <a:blip r:embed="rId4" cstate="print"/>
            <a:srcRect l="30000" t="17593" r="11944" b="70740"/>
            <a:stretch>
              <a:fillRect/>
            </a:stretch>
          </p:blipFill>
          <p:spPr bwMode="auto">
            <a:xfrm>
              <a:off x="4876668" y="1700808"/>
              <a:ext cx="6480000" cy="808346"/>
            </a:xfrm>
            <a:prstGeom prst="rect">
              <a:avLst/>
            </a:prstGeom>
            <a:noFill/>
          </p:spPr>
        </p:pic>
        <p:sp>
          <p:nvSpPr>
            <p:cNvPr id="37" name="TextBox 36"/>
            <p:cNvSpPr txBox="1"/>
            <p:nvPr/>
          </p:nvSpPr>
          <p:spPr>
            <a:xfrm>
              <a:off x="5681595" y="1910998"/>
              <a:ext cx="5459771" cy="49244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금융업무 정보화 세부 투자계획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015536" y="1793340"/>
              <a:ext cx="604319" cy="584776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2250" b="1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  <a:cs typeface="Adobe Arabic" pitchFamily="18" charset="-78"/>
                </a:rPr>
                <a:t>Ⅴ</a:t>
              </a:r>
              <a:endParaRPr lang="ko-KR" altLang="en-US" sz="2250" b="1" dirty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  <a:cs typeface="Adobe Arabic" pitchFamily="18" charset="-78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3995936" y="5199004"/>
            <a:ext cx="4680000" cy="606260"/>
            <a:chOff x="4876668" y="1700808"/>
            <a:chExt cx="6480000" cy="808346"/>
          </a:xfrm>
        </p:grpSpPr>
        <p:pic>
          <p:nvPicPr>
            <p:cNvPr id="40" name="Picture 4" descr="C:\Users\onnoo design server\Desktop\미래부\2\1.png"/>
            <p:cNvPicPr>
              <a:picLocks noChangeAspect="1" noChangeArrowheads="1"/>
            </p:cNvPicPr>
            <p:nvPr/>
          </p:nvPicPr>
          <p:blipFill>
            <a:blip r:embed="rId4" cstate="print"/>
            <a:srcRect l="30000" t="17593" r="11944" b="70740"/>
            <a:stretch>
              <a:fillRect/>
            </a:stretch>
          </p:blipFill>
          <p:spPr bwMode="auto">
            <a:xfrm>
              <a:off x="4876668" y="1700808"/>
              <a:ext cx="6480000" cy="808346"/>
            </a:xfrm>
            <a:prstGeom prst="rect">
              <a:avLst/>
            </a:prstGeom>
            <a:noFill/>
          </p:spPr>
        </p:pic>
        <p:sp>
          <p:nvSpPr>
            <p:cNvPr id="41" name="TextBox 40"/>
            <p:cNvSpPr txBox="1"/>
            <p:nvPr/>
          </p:nvSpPr>
          <p:spPr>
            <a:xfrm>
              <a:off x="5681595" y="1910998"/>
              <a:ext cx="5459771" cy="49244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보험업무 정보화 세부 투자계획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015536" y="1793340"/>
              <a:ext cx="604319" cy="584776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2250" b="1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  <a:cs typeface="Adobe Arabic" pitchFamily="18" charset="-78"/>
                </a:rPr>
                <a:t>Ⅵ</a:t>
              </a:r>
              <a:endParaRPr lang="ko-KR" altLang="en-US" sz="2250" b="1" dirty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  <a:cs typeface="Adobe Arabic" pitchFamily="18" charset="-78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3995936" y="1796626"/>
            <a:ext cx="4680000" cy="606260"/>
            <a:chOff x="4876668" y="1700808"/>
            <a:chExt cx="6480000" cy="808346"/>
          </a:xfrm>
        </p:grpSpPr>
        <p:pic>
          <p:nvPicPr>
            <p:cNvPr id="48" name="Picture 4" descr="C:\Users\onnoo design server\Desktop\미래부\2\1.png"/>
            <p:cNvPicPr>
              <a:picLocks noChangeAspect="1" noChangeArrowheads="1"/>
            </p:cNvPicPr>
            <p:nvPr/>
          </p:nvPicPr>
          <p:blipFill>
            <a:blip r:embed="rId4" cstate="print"/>
            <a:srcRect l="30000" t="17593" r="11944" b="70740"/>
            <a:stretch>
              <a:fillRect/>
            </a:stretch>
          </p:blipFill>
          <p:spPr bwMode="auto">
            <a:xfrm>
              <a:off x="4876668" y="1700808"/>
              <a:ext cx="6480000" cy="808346"/>
            </a:xfrm>
            <a:prstGeom prst="rect">
              <a:avLst/>
            </a:prstGeom>
            <a:noFill/>
          </p:spPr>
        </p:pic>
        <p:sp>
          <p:nvSpPr>
            <p:cNvPr id="49" name="TextBox 48"/>
            <p:cNvSpPr txBox="1"/>
            <p:nvPr/>
          </p:nvSpPr>
          <p:spPr>
            <a:xfrm>
              <a:off x="5681595" y="1910998"/>
              <a:ext cx="4662879" cy="49244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인사말씀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015536" y="1793340"/>
              <a:ext cx="604319" cy="584776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2250" b="1" dirty="0">
                  <a:solidFill>
                    <a:schemeClr val="bg1"/>
                  </a:solidFill>
                  <a:latin typeface="HY견명조" pitchFamily="18" charset="-127"/>
                  <a:ea typeface="HY견명조" pitchFamily="18" charset="-127"/>
                  <a:cs typeface="Adobe Arabic" pitchFamily="18" charset="-78"/>
                </a:rPr>
                <a:t>Ⅰ</a:t>
              </a:r>
              <a:endParaRPr lang="ko-KR" altLang="en-US" sz="2250" b="1" dirty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  <a:cs typeface="Adobe Arabic" pitchFamily="18" charset="-78"/>
              </a:endParaRPr>
            </a:p>
          </p:txBody>
        </p:sp>
      </p:grpSp>
      <p:pic>
        <p:nvPicPr>
          <p:cNvPr id="51" name="그림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43" name="TextBox 42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702666" y="2915314"/>
            <a:ext cx="3738669" cy="1044203"/>
            <a:chOff x="3914776" y="2008359"/>
            <a:chExt cx="4984892" cy="1392271"/>
          </a:xfrm>
        </p:grpSpPr>
        <p:pic>
          <p:nvPicPr>
            <p:cNvPr id="13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26146" t="28889" r="33593" b="50833"/>
            <a:stretch>
              <a:fillRect/>
            </a:stretch>
          </p:blipFill>
          <p:spPr bwMode="auto">
            <a:xfrm>
              <a:off x="3914776" y="2008359"/>
              <a:ext cx="3681423" cy="1390650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4300525" y="2173811"/>
              <a:ext cx="604319" cy="1046440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4500" b="1" dirty="0">
                  <a:solidFill>
                    <a:schemeClr val="bg1"/>
                  </a:solidFill>
                  <a:latin typeface="Adobe Arabic" pitchFamily="18" charset="-78"/>
                  <a:ea typeface="인터파크고딕 B" charset="-127"/>
                  <a:cs typeface="Adobe Arabic" pitchFamily="18" charset="-78"/>
                </a:rPr>
                <a:t>Ⅰ</a:t>
              </a:r>
              <a:endParaRPr lang="ko-KR" altLang="en-US" sz="4500" b="1" dirty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endParaRPr>
            </a:p>
          </p:txBody>
        </p:sp>
        <p:pic>
          <p:nvPicPr>
            <p:cNvPr id="15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26354" b="50833"/>
            <a:stretch>
              <a:fillRect/>
            </a:stretch>
          </p:blipFill>
          <p:spPr bwMode="auto">
            <a:xfrm>
              <a:off x="7594749" y="2009980"/>
              <a:ext cx="1304919" cy="1390650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5166736" y="2314666"/>
              <a:ext cx="3418081" cy="815608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sz="3375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 인 사 말 씀</a:t>
              </a:r>
            </a:p>
          </p:txBody>
        </p:sp>
      </p:grpSp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TextBox 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08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34622" y="2915314"/>
            <a:ext cx="7867614" cy="1044203"/>
            <a:chOff x="3914776" y="2008359"/>
            <a:chExt cx="10490152" cy="1392271"/>
          </a:xfrm>
        </p:grpSpPr>
        <p:pic>
          <p:nvPicPr>
            <p:cNvPr id="12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34324" b="50833"/>
            <a:stretch>
              <a:fillRect/>
            </a:stretch>
          </p:blipFill>
          <p:spPr bwMode="auto">
            <a:xfrm>
              <a:off x="7588344" y="2008697"/>
              <a:ext cx="5511665" cy="1390650"/>
            </a:xfrm>
            <a:prstGeom prst="rect">
              <a:avLst/>
            </a:prstGeom>
            <a:noFill/>
          </p:spPr>
        </p:pic>
        <p:pic>
          <p:nvPicPr>
            <p:cNvPr id="13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26146" t="28889" r="33593" b="50833"/>
            <a:stretch>
              <a:fillRect/>
            </a:stretch>
          </p:blipFill>
          <p:spPr bwMode="auto">
            <a:xfrm>
              <a:off x="3914776" y="2008359"/>
              <a:ext cx="3681423" cy="1390650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4300525" y="2173811"/>
              <a:ext cx="604319" cy="1046440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4500" b="1" dirty="0">
                  <a:solidFill>
                    <a:schemeClr val="bg1"/>
                  </a:solidFill>
                  <a:latin typeface="Adobe Arabic" pitchFamily="18" charset="-78"/>
                  <a:ea typeface="인터파크고딕 B" charset="-127"/>
                  <a:cs typeface="Adobe Arabic" pitchFamily="18" charset="-78"/>
                </a:rPr>
                <a:t>Ⅱ</a:t>
              </a:r>
              <a:endParaRPr lang="ko-KR" altLang="en-US" sz="4500" b="1" dirty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endParaRPr>
            </a:p>
          </p:txBody>
        </p:sp>
        <p:pic>
          <p:nvPicPr>
            <p:cNvPr id="15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26354" b="50833"/>
            <a:stretch>
              <a:fillRect/>
            </a:stretch>
          </p:blipFill>
          <p:spPr bwMode="auto">
            <a:xfrm>
              <a:off x="13100009" y="2009980"/>
              <a:ext cx="1304919" cy="1390650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5166733" y="2314666"/>
              <a:ext cx="9238193" cy="815608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en-US" altLang="ko-KR" sz="3375" spc="-150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2016</a:t>
              </a:r>
              <a:r>
                <a:rPr lang="ko-KR" altLang="en-US" sz="3375" spc="-150" dirty="0" smtClean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년도 </a:t>
              </a:r>
              <a:r>
                <a:rPr lang="ko-KR" altLang="en-US" sz="3375" spc="-150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우정사업 정보화 추진방향</a:t>
              </a:r>
            </a:p>
          </p:txBody>
        </p:sp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1" name="TextBox 10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101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그림 63" descr="14-2.png"/>
          <p:cNvPicPr>
            <a:picLocks noChangeAspect="1"/>
          </p:cNvPicPr>
          <p:nvPr/>
        </p:nvPicPr>
        <p:blipFill>
          <a:blip r:embed="rId3" cstate="print"/>
          <a:srcRect l="19249"/>
          <a:stretch>
            <a:fillRect/>
          </a:stretch>
        </p:blipFill>
        <p:spPr bwMode="auto">
          <a:xfrm>
            <a:off x="6084169" y="3807182"/>
            <a:ext cx="3059832" cy="3049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그림 40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80875" y="2133048"/>
            <a:ext cx="6210000" cy="172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77508" y="2244105"/>
            <a:ext cx="710963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2016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년도 추진 예정인 정보화사업에 대한 사전예보를 통해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관련 사업자에게 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균등한 사업참여 기회 보장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사업준비 기회 제공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77508" y="3228251"/>
            <a:ext cx="557075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우정 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ICT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의 투명성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공정성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책임성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서비스 품질 확보</a:t>
            </a:r>
          </a:p>
        </p:txBody>
      </p:sp>
      <p:grpSp>
        <p:nvGrpSpPr>
          <p:cNvPr id="12" name="그룹 31"/>
          <p:cNvGrpSpPr>
            <a:grpSpLocks/>
          </p:cNvGrpSpPr>
          <p:nvPr/>
        </p:nvGrpSpPr>
        <p:grpSpPr bwMode="auto">
          <a:xfrm>
            <a:off x="280095" y="2272204"/>
            <a:ext cx="1336199" cy="769441"/>
            <a:chOff x="249515" y="563464"/>
            <a:chExt cx="1444761" cy="1025254"/>
          </a:xfrm>
        </p:grpSpPr>
        <p:grpSp>
          <p:nvGrpSpPr>
            <p:cNvPr id="13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15" name="그림 14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16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직사각형 13"/>
            <p:cNvSpPr/>
            <p:nvPr/>
          </p:nvSpPr>
          <p:spPr>
            <a:xfrm>
              <a:off x="249515" y="563464"/>
              <a:ext cx="1444761" cy="1025254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200" b="1" spc="-113" dirty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개최목적</a:t>
              </a:r>
              <a:endParaRPr lang="en-US" altLang="ko-KR" sz="22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43" name="그림 42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2416696"/>
            <a:ext cx="162000" cy="162000"/>
          </a:xfrm>
          <a:prstGeom prst="rect">
            <a:avLst/>
          </a:prstGeom>
        </p:spPr>
      </p:pic>
      <p:pic>
        <p:nvPicPr>
          <p:cNvPr id="45" name="그림 44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3411016"/>
            <a:ext cx="162000" cy="162000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0" y="242670"/>
            <a:ext cx="7200000" cy="810000"/>
            <a:chOff x="0" y="-127555"/>
            <a:chExt cx="9600000" cy="1080000"/>
          </a:xfrm>
        </p:grpSpPr>
        <p:pic>
          <p:nvPicPr>
            <p:cNvPr id="6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9600000" cy="1080000"/>
            </a:xfrm>
            <a:prstGeom prst="rect">
              <a:avLst/>
            </a:prstGeom>
            <a:noFill/>
          </p:spPr>
        </p:pic>
        <p:sp>
          <p:nvSpPr>
            <p:cNvPr id="2" name="TextBox 1"/>
            <p:cNvSpPr txBox="1"/>
            <p:nvPr/>
          </p:nvSpPr>
          <p:spPr>
            <a:xfrm>
              <a:off x="47325" y="44624"/>
              <a:ext cx="94090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Ⅱ</a:t>
              </a:r>
              <a:r>
                <a:rPr lang="en-US" altLang="ko-KR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2016</a:t>
              </a:r>
              <a:r>
                <a:rPr lang="ko-KR" altLang="en-US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년도 우정사업 정보화 추진방향</a:t>
              </a:r>
            </a:p>
          </p:txBody>
        </p:sp>
      </p:grpSp>
      <p:pic>
        <p:nvPicPr>
          <p:cNvPr id="51" name="그림 50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84768" y="4171838"/>
            <a:ext cx="6210000" cy="1728000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777508" y="4408496"/>
            <a:ext cx="67249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2016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년도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우정정보화사업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추진방향 및 정보화 정책방향 소개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777508" y="4899050"/>
            <a:ext cx="6258445" cy="8771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사업별ㆍ업무별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정보화사업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투자 예정계획 설명</a:t>
            </a:r>
            <a:endParaRPr lang="en-US" altLang="ko-K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* 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사업명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사업내용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사업규모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전체 발주 </a:t>
            </a:r>
            <a:r>
              <a:rPr lang="ko-KR" altLang="en-US" sz="16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예상액</a:t>
            </a:r>
            <a:r>
              <a:rPr lang="en-US" altLang="ko-KR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b="1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발주 예정시기 </a:t>
            </a:r>
            <a:r>
              <a:rPr lang="ko-KR" altLang="en-US" sz="16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등</a:t>
            </a:r>
          </a:p>
        </p:txBody>
      </p:sp>
      <p:grpSp>
        <p:nvGrpSpPr>
          <p:cNvPr id="56" name="그룹 31"/>
          <p:cNvGrpSpPr>
            <a:grpSpLocks/>
          </p:cNvGrpSpPr>
          <p:nvPr/>
        </p:nvGrpSpPr>
        <p:grpSpPr bwMode="auto">
          <a:xfrm>
            <a:off x="180122" y="4312146"/>
            <a:ext cx="1549658" cy="769441"/>
            <a:chOff x="187355" y="563464"/>
            <a:chExt cx="1444761" cy="1025254"/>
          </a:xfrm>
        </p:grpSpPr>
        <p:grpSp>
          <p:nvGrpSpPr>
            <p:cNvPr id="57" name="그룹 36"/>
            <p:cNvGrpSpPr>
              <a:grpSpLocks/>
            </p:cNvGrpSpPr>
            <p:nvPr/>
          </p:nvGrpSpPr>
          <p:grpSpPr bwMode="auto">
            <a:xfrm>
              <a:off x="316196" y="771936"/>
              <a:ext cx="1247685" cy="647578"/>
              <a:chOff x="316196" y="771936"/>
              <a:chExt cx="1247685" cy="647578"/>
            </a:xfrm>
          </p:grpSpPr>
          <p:pic>
            <p:nvPicPr>
              <p:cNvPr id="59" name="그림 58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6" y="771936"/>
                <a:ext cx="1174710" cy="647578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1" y="799123"/>
                <a:ext cx="1215510" cy="3801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8" name="직사각형 57"/>
            <p:cNvSpPr/>
            <p:nvPr/>
          </p:nvSpPr>
          <p:spPr>
            <a:xfrm>
              <a:off x="187355" y="563464"/>
              <a:ext cx="1444761" cy="1025254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200" b="1" spc="-113" dirty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2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1" name="그림 60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4533503"/>
            <a:ext cx="162000" cy="162000"/>
          </a:xfrm>
          <a:prstGeom prst="rect">
            <a:avLst/>
          </a:prstGeom>
        </p:spPr>
      </p:pic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5082058"/>
            <a:ext cx="162000" cy="162000"/>
          </a:xfrm>
          <a:prstGeom prst="rect">
            <a:avLst/>
          </a:prstGeom>
        </p:spPr>
      </p:pic>
      <p:pic>
        <p:nvPicPr>
          <p:cNvPr id="67" name="그림 66" descr="메인_수정_1.png"/>
          <p:cNvPicPr>
            <a:picLocks/>
          </p:cNvPicPr>
          <p:nvPr/>
        </p:nvPicPr>
        <p:blipFill>
          <a:blip r:embed="rId9" cstate="print"/>
          <a:srcRect t="29000" b="46850"/>
          <a:stretch>
            <a:fillRect/>
          </a:stretch>
        </p:blipFill>
        <p:spPr>
          <a:xfrm rot="10800000">
            <a:off x="254383" y="1133807"/>
            <a:ext cx="3915000" cy="567000"/>
          </a:xfrm>
          <a:prstGeom prst="rect">
            <a:avLst/>
          </a:prstGeom>
        </p:spPr>
      </p:pic>
      <p:sp>
        <p:nvSpPr>
          <p:cNvPr id="70" name="직사각형 69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dirty="0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200" dirty="0">
                <a:latin typeface="HY헤드라인M" pitchFamily="18" charset="-127"/>
                <a:ea typeface="HY헤드라인M" pitchFamily="18" charset="-127"/>
              </a:rPr>
              <a:t>투자설명회 개요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4/47 </a:t>
            </a:r>
            <a:r>
              <a:rPr lang="en-US" altLang="ko-KR" sz="9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onnoo design server\Desktop\미래부\21\1.png"/>
          <p:cNvPicPr>
            <a:picLocks noChangeArrowheads="1"/>
          </p:cNvPicPr>
          <p:nvPr/>
        </p:nvPicPr>
        <p:blipFill>
          <a:blip r:embed="rId3" cstate="print"/>
          <a:srcRect l="15416" t="58472" r="4688" b="23056"/>
          <a:stretch>
            <a:fillRect/>
          </a:stretch>
        </p:blipFill>
        <p:spPr bwMode="auto">
          <a:xfrm>
            <a:off x="1126983" y="4552968"/>
            <a:ext cx="7200000" cy="1332000"/>
          </a:xfrm>
          <a:prstGeom prst="rect">
            <a:avLst/>
          </a:prstGeom>
          <a:noFill/>
        </p:spPr>
      </p:pic>
      <p:pic>
        <p:nvPicPr>
          <p:cNvPr id="8" name="Picture 2" descr="C:\Users\onnoo design server\Desktop\미래부\21\1.png"/>
          <p:cNvPicPr>
            <a:picLocks noChangeArrowheads="1"/>
          </p:cNvPicPr>
          <p:nvPr/>
        </p:nvPicPr>
        <p:blipFill>
          <a:blip r:embed="rId3" cstate="print"/>
          <a:srcRect l="21562" t="40555" r="2396" b="41250"/>
          <a:stretch>
            <a:fillRect/>
          </a:stretch>
        </p:blipFill>
        <p:spPr bwMode="auto">
          <a:xfrm>
            <a:off x="1548464" y="3361050"/>
            <a:ext cx="7200000" cy="1080000"/>
          </a:xfrm>
          <a:prstGeom prst="rect">
            <a:avLst/>
          </a:prstGeom>
          <a:noFill/>
        </p:spPr>
      </p:pic>
      <p:pic>
        <p:nvPicPr>
          <p:cNvPr id="6" name="Picture 2" descr="C:\Users\onnoo design server\Desktop\미래부\21\1.png"/>
          <p:cNvPicPr>
            <a:picLocks noChangeArrowheads="1"/>
          </p:cNvPicPr>
          <p:nvPr/>
        </p:nvPicPr>
        <p:blipFill>
          <a:blip r:embed="rId3" cstate="print"/>
          <a:srcRect l="14583" t="22500" r="3959" b="59306"/>
          <a:stretch>
            <a:fillRect/>
          </a:stretch>
        </p:blipFill>
        <p:spPr bwMode="auto">
          <a:xfrm>
            <a:off x="1069833" y="2106849"/>
            <a:ext cx="7200000" cy="1080000"/>
          </a:xfrm>
          <a:prstGeom prst="rect">
            <a:avLst/>
          </a:prstGeom>
          <a:noFill/>
        </p:spPr>
      </p:pic>
      <p:pic>
        <p:nvPicPr>
          <p:cNvPr id="11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10000" t="41667" r="66771" b="43194"/>
          <a:stretch>
            <a:fillRect/>
          </a:stretch>
        </p:blipFill>
        <p:spPr bwMode="auto">
          <a:xfrm>
            <a:off x="687459" y="3511716"/>
            <a:ext cx="1593056" cy="778669"/>
          </a:xfrm>
          <a:prstGeom prst="rect">
            <a:avLst/>
          </a:prstGeom>
          <a:noFill/>
        </p:spPr>
      </p:pic>
      <p:pic>
        <p:nvPicPr>
          <p:cNvPr id="12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3125" t="59028" r="73750" b="23889"/>
          <a:stretch>
            <a:fillRect/>
          </a:stretch>
        </p:blipFill>
        <p:spPr bwMode="auto">
          <a:xfrm>
            <a:off x="284020" y="4733653"/>
            <a:ext cx="1585913" cy="878681"/>
          </a:xfrm>
          <a:prstGeom prst="rect">
            <a:avLst/>
          </a:prstGeom>
          <a:noFill/>
        </p:spPr>
      </p:pic>
      <p:pic>
        <p:nvPicPr>
          <p:cNvPr id="15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28125" t="29444" r="69167" b="66250"/>
          <a:stretch>
            <a:fillRect/>
          </a:stretch>
        </p:blipFill>
        <p:spPr bwMode="auto">
          <a:xfrm>
            <a:off x="1821619" y="2311941"/>
            <a:ext cx="185738" cy="221456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255445" y="2169133"/>
            <a:ext cx="1614488" cy="850106"/>
            <a:chOff x="145604" y="2169133"/>
            <a:chExt cx="1614488" cy="850106"/>
          </a:xfrm>
        </p:grpSpPr>
        <p:pic>
          <p:nvPicPr>
            <p:cNvPr id="10" name="Picture 3" descr="C:\Users\onnoo design server\Desktop\미래부\21\2.png"/>
            <p:cNvPicPr>
              <a:picLocks noChangeAspect="1" noChangeArrowheads="1"/>
            </p:cNvPicPr>
            <p:nvPr/>
          </p:nvPicPr>
          <p:blipFill>
            <a:blip r:embed="rId4" cstate="print"/>
            <a:srcRect l="2708" t="22500" r="73750" b="60972"/>
            <a:stretch>
              <a:fillRect/>
            </a:stretch>
          </p:blipFill>
          <p:spPr bwMode="auto">
            <a:xfrm>
              <a:off x="145604" y="2169133"/>
              <a:ext cx="1614488" cy="850106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229136" y="2266530"/>
              <a:ext cx="144523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/>
              <a:r>
                <a:rPr lang="ko-KR" altLang="en-US" sz="1900" b="1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우정사업</a:t>
              </a:r>
              <a:endParaRPr lang="en-US" altLang="ko-KR" sz="19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  <a:p>
              <a:pPr algn="ctr"/>
              <a:r>
                <a:rPr lang="ko-KR" altLang="en-US" sz="1900" b="1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수익창출</a:t>
              </a: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95805" y="3532250"/>
            <a:ext cx="1296144" cy="6771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ko-KR" altLang="en-US" sz="19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유지관리</a:t>
            </a:r>
            <a:endParaRPr lang="en-US" altLang="ko-KR" sz="19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19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비용절감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936247" y="2300491"/>
            <a:ext cx="6052619" cy="2975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ts val="1575"/>
              </a:lnSpc>
            </a:pPr>
            <a:r>
              <a:rPr lang="ko-KR" altLang="en-US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최신 </a:t>
            </a:r>
            <a:r>
              <a:rPr lang="en-US" altLang="ko-KR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ICT</a:t>
            </a:r>
            <a:r>
              <a:rPr lang="ko-KR" altLang="en-US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기술을 활용한 </a:t>
            </a:r>
            <a:r>
              <a:rPr lang="ko-KR" altLang="en-US" spc="-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시스템 </a:t>
            </a:r>
            <a:r>
              <a:rPr lang="ko-KR" altLang="en-US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구축으로</a:t>
            </a:r>
            <a:r>
              <a:rPr lang="ko-KR" altLang="en-US" b="1" spc="-5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1" spc="-5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수익창출 </a:t>
            </a:r>
            <a:r>
              <a:rPr lang="ko-KR" altLang="en-US" b="1" spc="-5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기반 마련</a:t>
            </a:r>
          </a:p>
        </p:txBody>
      </p:sp>
      <p:pic>
        <p:nvPicPr>
          <p:cNvPr id="50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28125" t="29444" r="69167" b="66250"/>
          <a:stretch>
            <a:fillRect/>
          </a:stretch>
        </p:blipFill>
        <p:spPr bwMode="auto">
          <a:xfrm>
            <a:off x="1821619" y="2739910"/>
            <a:ext cx="185738" cy="221456"/>
          </a:xfrm>
          <a:prstGeom prst="rect">
            <a:avLst/>
          </a:prstGeom>
          <a:noFill/>
        </p:spPr>
      </p:pic>
      <p:sp>
        <p:nvSpPr>
          <p:cNvPr id="51" name="TextBox 50"/>
          <p:cNvSpPr txBox="1"/>
          <p:nvPr/>
        </p:nvSpPr>
        <p:spPr>
          <a:xfrm>
            <a:off x="1936247" y="2718935"/>
            <a:ext cx="6201378" cy="2975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ts val="1575"/>
              </a:lnSpc>
            </a:pPr>
            <a:r>
              <a:rPr lang="ko-KR" altLang="en-US" b="1" spc="-2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고객정보 </a:t>
            </a:r>
            <a:r>
              <a:rPr lang="ko-KR" altLang="en-US" b="1" spc="-2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안정성 강화</a:t>
            </a:r>
            <a:r>
              <a:rPr lang="ko-KR" altLang="en-US" spc="-20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를 위한 시스템 구축으로 신뢰성 확보</a:t>
            </a:r>
          </a:p>
        </p:txBody>
      </p:sp>
      <p:pic>
        <p:nvPicPr>
          <p:cNvPr id="47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34479" t="47083" r="62604" b="48889"/>
          <a:stretch>
            <a:fillRect/>
          </a:stretch>
        </p:blipFill>
        <p:spPr bwMode="auto">
          <a:xfrm>
            <a:off x="2207965" y="3553296"/>
            <a:ext cx="200025" cy="207169"/>
          </a:xfrm>
          <a:prstGeom prst="rect">
            <a:avLst/>
          </a:prstGeom>
          <a:noFill/>
        </p:spPr>
      </p:pic>
      <p:pic>
        <p:nvPicPr>
          <p:cNvPr id="54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34479" t="47083" r="62604" b="48889"/>
          <a:stretch>
            <a:fillRect/>
          </a:stretch>
        </p:blipFill>
        <p:spPr bwMode="auto">
          <a:xfrm>
            <a:off x="2207965" y="3996226"/>
            <a:ext cx="200025" cy="207169"/>
          </a:xfrm>
          <a:prstGeom prst="rect">
            <a:avLst/>
          </a:prstGeom>
          <a:noFill/>
        </p:spPr>
      </p:pic>
      <p:sp>
        <p:nvSpPr>
          <p:cNvPr id="56" name="TextBox 55"/>
          <p:cNvSpPr txBox="1"/>
          <p:nvPr/>
        </p:nvSpPr>
        <p:spPr>
          <a:xfrm>
            <a:off x="264915" y="4798350"/>
            <a:ext cx="1605626" cy="67710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/>
            <a:r>
              <a:rPr lang="ko-KR" altLang="en-US" sz="19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정보시스템</a:t>
            </a:r>
            <a:endParaRPr lang="en-US" altLang="ko-KR" sz="19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19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안정적 운영</a:t>
            </a:r>
            <a:endParaRPr lang="en-US" altLang="ko-KR" sz="19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4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28125" t="29444" r="69167" b="66250"/>
          <a:stretch>
            <a:fillRect/>
          </a:stretch>
        </p:blipFill>
        <p:spPr bwMode="auto">
          <a:xfrm>
            <a:off x="1841922" y="4763245"/>
            <a:ext cx="185738" cy="221456"/>
          </a:xfrm>
          <a:prstGeom prst="rect">
            <a:avLst/>
          </a:prstGeom>
          <a:noFill/>
        </p:spPr>
      </p:pic>
      <p:pic>
        <p:nvPicPr>
          <p:cNvPr id="46" name="Picture 3" descr="C:\Users\onnoo design server\Desktop\미래부\21\2.png"/>
          <p:cNvPicPr>
            <a:picLocks noChangeAspect="1" noChangeArrowheads="1"/>
          </p:cNvPicPr>
          <p:nvPr/>
        </p:nvPicPr>
        <p:blipFill>
          <a:blip r:embed="rId4" cstate="print"/>
          <a:srcRect l="28125" t="29444" r="69167" b="66250"/>
          <a:stretch>
            <a:fillRect/>
          </a:stretch>
        </p:blipFill>
        <p:spPr bwMode="auto">
          <a:xfrm>
            <a:off x="1856210" y="5447891"/>
            <a:ext cx="185738" cy="221456"/>
          </a:xfrm>
          <a:prstGeom prst="rect">
            <a:avLst/>
          </a:prstGeom>
          <a:noFill/>
        </p:spPr>
      </p:pic>
      <p:sp>
        <p:nvSpPr>
          <p:cNvPr id="57" name="TextBox 56"/>
          <p:cNvSpPr txBox="1"/>
          <p:nvPr/>
        </p:nvSpPr>
        <p:spPr>
          <a:xfrm>
            <a:off x="2362840" y="3961462"/>
            <a:ext cx="6365845" cy="2975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ts val="1575"/>
              </a:lnSpc>
            </a:pPr>
            <a:r>
              <a:rPr lang="ko-KR" altLang="en-US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노후장비의 적기 교체 및 성능 개선으로 우정서비스 경쟁력 강화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355739" y="3528250"/>
            <a:ext cx="6118983" cy="29751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ts val="1575"/>
              </a:lnSpc>
            </a:pP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전산자원의 슬림화를 통한 </a:t>
            </a:r>
            <a:r>
              <a:rPr lang="ko-KR" altLang="en-US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정보시스템 유지관리 비용 절감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983590" y="5370120"/>
            <a:ext cx="608262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ko-KR" altLang="en-US" spc="-3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사업자 </a:t>
            </a:r>
            <a:r>
              <a:rPr lang="ko-KR" altLang="en-US" spc="-30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조기 선정으로 </a:t>
            </a:r>
            <a:r>
              <a:rPr lang="ko-KR" altLang="en-US" b="1" spc="-30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안정적인 인수인계 및 사업품질 확보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985486" y="4671139"/>
            <a:ext cx="6341498" cy="7201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20000"/>
              </a:lnSpc>
            </a:pP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효율적 </a:t>
            </a:r>
            <a:r>
              <a:rPr lang="ko-KR" altLang="en-US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아웃소싱으로</a:t>
            </a: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우정정보시스템의 안정적 운영 추진</a:t>
            </a:r>
            <a:endParaRPr lang="en-US" altLang="ko-KR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* </a:t>
            </a:r>
            <a:r>
              <a:rPr lang="ko-KR" altLang="en-US" sz="1500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사무ㆍ우편ㆍ금융</a:t>
            </a:r>
            <a:r>
              <a:rPr lang="ko-KR" altLang="en-US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정보시스템 및 기반망</a:t>
            </a:r>
            <a:r>
              <a:rPr lang="en-US" altLang="ko-KR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보안관제</a:t>
            </a:r>
            <a:r>
              <a:rPr lang="en-US" altLang="ko-KR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전산장비 등 </a:t>
            </a:r>
            <a:r>
              <a:rPr lang="en-US" altLang="ko-KR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10</a:t>
            </a:r>
            <a:r>
              <a:rPr lang="ko-KR" altLang="en-US" sz="15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개 사업</a:t>
            </a:r>
          </a:p>
        </p:txBody>
      </p:sp>
      <p:grpSp>
        <p:nvGrpSpPr>
          <p:cNvPr id="30" name="그룹 29"/>
          <p:cNvGrpSpPr/>
          <p:nvPr/>
        </p:nvGrpSpPr>
        <p:grpSpPr>
          <a:xfrm>
            <a:off x="0" y="242670"/>
            <a:ext cx="7200000" cy="810000"/>
            <a:chOff x="0" y="-127555"/>
            <a:chExt cx="9600000" cy="1080000"/>
          </a:xfrm>
        </p:grpSpPr>
        <p:pic>
          <p:nvPicPr>
            <p:cNvPr id="31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5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9600000" cy="1080000"/>
            </a:xfrm>
            <a:prstGeom prst="rect">
              <a:avLst/>
            </a:prstGeom>
            <a:noFill/>
          </p:spPr>
        </p:pic>
        <p:sp>
          <p:nvSpPr>
            <p:cNvPr id="32" name="TextBox 31"/>
            <p:cNvSpPr txBox="1"/>
            <p:nvPr/>
          </p:nvSpPr>
          <p:spPr>
            <a:xfrm>
              <a:off x="47325" y="44624"/>
              <a:ext cx="94090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Ⅱ</a:t>
              </a:r>
              <a:r>
                <a:rPr lang="en-US" altLang="ko-KR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2016</a:t>
              </a:r>
              <a:r>
                <a:rPr lang="ko-KR" altLang="en-US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년도 우정사업 정보화 추진방향</a:t>
              </a:r>
            </a:p>
          </p:txBody>
        </p:sp>
      </p:grpSp>
      <p:pic>
        <p:nvPicPr>
          <p:cNvPr id="33" name="그림 32" descr="메인_수정_1.png"/>
          <p:cNvPicPr>
            <a:picLocks/>
          </p:cNvPicPr>
          <p:nvPr/>
        </p:nvPicPr>
        <p:blipFill>
          <a:blip r:embed="rId6" cstate="print"/>
          <a:srcRect t="29000" b="46850"/>
          <a:stretch>
            <a:fillRect/>
          </a:stretch>
        </p:blipFill>
        <p:spPr>
          <a:xfrm rot="10800000">
            <a:off x="254383" y="1133807"/>
            <a:ext cx="3915000" cy="567000"/>
          </a:xfrm>
          <a:prstGeom prst="rect">
            <a:avLst/>
          </a:prstGeom>
        </p:spPr>
      </p:pic>
      <p:sp>
        <p:nvSpPr>
          <p:cNvPr id="34" name="직사각형 33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우정정보화 추진방향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5/47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26.png"/>
          <p:cNvPicPr>
            <a:picLocks noChangeAspect="1"/>
          </p:cNvPicPr>
          <p:nvPr/>
        </p:nvPicPr>
        <p:blipFill>
          <a:blip r:embed="rId2" cstate="print"/>
          <a:srcRect l="21667"/>
          <a:stretch>
            <a:fillRect/>
          </a:stretch>
        </p:blipFill>
        <p:spPr>
          <a:xfrm>
            <a:off x="178081" y="2304988"/>
            <a:ext cx="8787838" cy="4292364"/>
          </a:xfrm>
          <a:prstGeom prst="rect">
            <a:avLst/>
          </a:prstGeom>
        </p:spPr>
      </p:pic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24640"/>
              </p:ext>
            </p:extLst>
          </p:nvPr>
        </p:nvGraphicFramePr>
        <p:xfrm>
          <a:off x="323529" y="2763147"/>
          <a:ext cx="8496943" cy="2970110"/>
        </p:xfrm>
        <a:graphic>
          <a:graphicData uri="http://schemas.openxmlformats.org/drawingml/2006/table">
            <a:tbl>
              <a:tblPr/>
              <a:tblGrid>
                <a:gridCol w="2160239"/>
                <a:gridCol w="1584176"/>
                <a:gridCol w="1584176"/>
                <a:gridCol w="1584176"/>
                <a:gridCol w="1584176"/>
              </a:tblGrid>
              <a:tr h="404625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700" b="0" kern="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2016</a:t>
                      </a: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 </a:t>
                      </a:r>
                      <a:r>
                        <a:rPr lang="ko-KR" altLang="en-US" sz="1700" b="0" kern="0" spc="0" dirty="0" err="1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정보화사업</a:t>
                      </a: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투자내역</a:t>
                      </a:r>
                      <a:r>
                        <a:rPr lang="en-US" altLang="ko-KR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</a:t>
                      </a: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추정예산 기준</a:t>
                      </a:r>
                      <a:r>
                        <a:rPr lang="en-US" altLang="ko-KR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en-US" sz="1700" b="0" kern="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0" kern="0" spc="0" dirty="0">
                        <a:solidFill>
                          <a:schemeClr val="bg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0" dirty="0">
                        <a:solidFill>
                          <a:schemeClr val="bg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7907" marR="17907" marT="17907" marB="17907" anchor="b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4625">
                <a:tc v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0" dirty="0">
                        <a:solidFill>
                          <a:schemeClr val="bg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소 계</a:t>
                      </a:r>
                      <a:endParaRPr lang="en-US" sz="1700" b="0" kern="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HW/SW</a:t>
                      </a: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도입</a:t>
                      </a:r>
                      <a:endParaRPr lang="en-US" sz="1700" b="0" kern="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유지보수</a:t>
                      </a:r>
                      <a:endParaRPr lang="en-US" sz="1700" b="0" kern="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kern="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신규개발</a:t>
                      </a:r>
                      <a:endParaRPr lang="en-US" sz="1700" b="0" kern="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32172">
                <a:tc>
                  <a:txBody>
                    <a:bodyPr/>
                    <a:lstStyle/>
                    <a:p>
                      <a:pPr marL="2540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kern="0" spc="0" dirty="0">
                          <a:solidFill>
                            <a:srgbClr val="0000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① </a:t>
                      </a:r>
                      <a:r>
                        <a:rPr lang="ko-KR" altLang="en-US" sz="1700" b="0" kern="0" spc="0" dirty="0" smtClean="0">
                          <a:solidFill>
                            <a:srgbClr val="0000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우정사무 정보화</a:t>
                      </a:r>
                      <a:endParaRPr lang="ko-KR" altLang="en-US" sz="1700" b="0" kern="0" spc="0" dirty="0">
                        <a:solidFill>
                          <a:srgbClr val="0000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>
                      <a:noFill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93,217 (18)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3,325(5)</a:t>
                      </a:r>
                      <a:endParaRPr lang="en-US" sz="1700" b="0" kern="0" spc="0" baseline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87,765 (10)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2,127  (3)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172">
                <a:tc>
                  <a:txBody>
                    <a:bodyPr/>
                    <a:lstStyle/>
                    <a:p>
                      <a:pPr marL="2540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kern="0" spc="0" dirty="0" smtClean="0">
                          <a:solidFill>
                            <a:srgbClr val="0000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② 우편업무 정보화</a:t>
                      </a:r>
                      <a:endParaRPr lang="ko-KR" altLang="en-US" sz="1700" b="0" kern="0" spc="0" dirty="0">
                        <a:solidFill>
                          <a:srgbClr val="0000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>
                      <a:noFill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43,169</a:t>
                      </a:r>
                      <a:r>
                        <a:rPr lang="en-US" sz="1700" b="1" kern="0" spc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 (9)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17,527  (3)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20,442  (2)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5,200  (4)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172">
                <a:tc>
                  <a:txBody>
                    <a:bodyPr/>
                    <a:lstStyle/>
                    <a:p>
                      <a:pPr marL="2540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7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③ 우체국금융 정보화</a:t>
                      </a:r>
                    </a:p>
                  </a:txBody>
                  <a:tcPr marL="13430" marR="13430" marT="13430" marB="13430" anchor="ctr">
                    <a:lnL>
                      <a:noFill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35,449  (5)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8,663  (2)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24,686  (1)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2,100  (2)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172">
                <a:tc>
                  <a:txBody>
                    <a:bodyPr/>
                    <a:lstStyle/>
                    <a:p>
                      <a:pPr marL="2540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0" kern="0" spc="0" dirty="0" smtClean="0">
                          <a:solidFill>
                            <a:srgbClr val="0000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④ 우체국보험 정보화</a:t>
                      </a:r>
                      <a:endParaRPr lang="ko-KR" altLang="en-US" sz="1700" b="0" kern="0" spc="0" dirty="0">
                        <a:solidFill>
                          <a:srgbClr val="0000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>
                      <a:noFill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2,300</a:t>
                      </a:r>
                      <a:r>
                        <a:rPr lang="en-US" sz="1700" b="1" kern="0" spc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 (2)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1,100 </a:t>
                      </a:r>
                      <a:r>
                        <a:rPr lang="en-US" sz="1700" b="0" kern="0" spc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</a:t>
                      </a: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(1)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-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0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1,200  (1)</a:t>
                      </a:r>
                      <a:endParaRPr lang="en-US" sz="1700" b="0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2172">
                <a:tc>
                  <a:txBody>
                    <a:bodyPr/>
                    <a:lstStyle/>
                    <a:p>
                      <a:pPr marL="2540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합 계</a:t>
                      </a:r>
                      <a:endParaRPr lang="ko-KR" alt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13430" marR="13430" marT="13430" marB="1343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174,135 (34)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30,615 (11)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132,893 (13)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6350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700" b="1" kern="0" spc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10,627 (10)</a:t>
                      </a:r>
                      <a:endParaRPr lang="en-US" sz="1700" b="1" kern="0" spc="0" dirty="0">
                        <a:solidFill>
                          <a:schemeClr val="tx2">
                            <a:lumMod val="50000"/>
                          </a:schemeClr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7367704" y="2492896"/>
            <a:ext cx="1524776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단위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백만원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건수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dirty="0">
              <a:solidFill>
                <a:prstClr val="black">
                  <a:lumMod val="85000"/>
                  <a:lumOff val="1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0" y="242670"/>
            <a:ext cx="7200000" cy="810000"/>
            <a:chOff x="0" y="-127555"/>
            <a:chExt cx="9600000" cy="1080000"/>
          </a:xfrm>
        </p:grpSpPr>
        <p:pic>
          <p:nvPicPr>
            <p:cNvPr id="34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3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9600000" cy="1080000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47325" y="44624"/>
              <a:ext cx="94090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Ⅱ</a:t>
              </a:r>
              <a:r>
                <a:rPr lang="en-US" altLang="ko-KR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2016</a:t>
              </a:r>
              <a:r>
                <a:rPr lang="ko-KR" altLang="en-US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년도 우정사업 정보화 추진방향</a:t>
              </a:r>
            </a:p>
          </p:txBody>
        </p:sp>
      </p:grpSp>
      <p:pic>
        <p:nvPicPr>
          <p:cNvPr id="36" name="그림 35" descr="메인_수정_1.png"/>
          <p:cNvPicPr>
            <a:picLocks/>
          </p:cNvPicPr>
          <p:nvPr/>
        </p:nvPicPr>
        <p:blipFill>
          <a:blip r:embed="rId4" cstate="print"/>
          <a:srcRect t="29000" b="46850"/>
          <a:stretch>
            <a:fillRect/>
          </a:stretch>
        </p:blipFill>
        <p:spPr>
          <a:xfrm rot="10800000">
            <a:off x="254383" y="1133807"/>
            <a:ext cx="3915000" cy="567000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3. 2016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년 우정정보화 사업별 투자계획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0" name="Picture 31" descr="툴바3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60462" y="1940755"/>
            <a:ext cx="3475434" cy="712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직사각형 55"/>
          <p:cNvSpPr/>
          <p:nvPr/>
        </p:nvSpPr>
        <p:spPr>
          <a:xfrm>
            <a:off x="194370" y="2017415"/>
            <a:ext cx="2592288" cy="312415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19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2016</a:t>
            </a:r>
            <a:r>
              <a:rPr lang="ko-KR" altLang="en-US" sz="19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ko-KR" altLang="en-US" sz="1900" dirty="0" err="1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정보화사업</a:t>
            </a:r>
            <a:r>
              <a:rPr lang="ko-KR" altLang="en-US" sz="19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규모</a:t>
            </a:r>
            <a:endParaRPr lang="ko-KR" altLang="en-US" sz="190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6/47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5733256"/>
            <a:ext cx="522931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* </a:t>
            </a:r>
            <a:r>
              <a:rPr lang="ko-KR" altLang="en-US" sz="14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anose="02030600000101010101" pitchFamily="18" charset="-127"/>
                <a:ea typeface="HY중고딕" panose="02030600000101010101" pitchFamily="18" charset="-127"/>
              </a:rPr>
              <a:t>환경변화 및 내부사정으로 발주금액 및 시기가 조정될 수 있음</a:t>
            </a:r>
            <a:endParaRPr lang="ko-KR" altLang="en-US" sz="14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26.png"/>
          <p:cNvPicPr>
            <a:picLocks noChangeAspect="1"/>
          </p:cNvPicPr>
          <p:nvPr/>
        </p:nvPicPr>
        <p:blipFill>
          <a:blip r:embed="rId2" cstate="print"/>
          <a:srcRect l="21667"/>
          <a:stretch>
            <a:fillRect/>
          </a:stretch>
        </p:blipFill>
        <p:spPr>
          <a:xfrm>
            <a:off x="251729" y="1832604"/>
            <a:ext cx="8787838" cy="469274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7830844" y="2026940"/>
            <a:ext cx="1133644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단위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200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백만원</a:t>
            </a:r>
            <a:r>
              <a:rPr lang="en-US" altLang="ko-KR" sz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dirty="0">
              <a:solidFill>
                <a:prstClr val="black">
                  <a:lumMod val="85000"/>
                  <a:lumOff val="1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0" y="242670"/>
            <a:ext cx="7200000" cy="810000"/>
            <a:chOff x="0" y="-127555"/>
            <a:chExt cx="9600000" cy="1080000"/>
          </a:xfrm>
        </p:grpSpPr>
        <p:pic>
          <p:nvPicPr>
            <p:cNvPr id="34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3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9600000" cy="1080000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47325" y="44624"/>
              <a:ext cx="94090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Ⅱ</a:t>
              </a:r>
              <a:r>
                <a:rPr lang="en-US" altLang="ko-KR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2016</a:t>
              </a:r>
              <a:r>
                <a:rPr lang="ko-KR" altLang="en-US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년도 우정사업 정보화 추진방향</a:t>
              </a:r>
            </a:p>
          </p:txBody>
        </p:sp>
      </p:grpSp>
      <p:pic>
        <p:nvPicPr>
          <p:cNvPr id="36" name="그림 35" descr="메인_수정_1.png"/>
          <p:cNvPicPr>
            <a:picLocks/>
          </p:cNvPicPr>
          <p:nvPr/>
        </p:nvPicPr>
        <p:blipFill>
          <a:blip r:embed="rId4" cstate="print"/>
          <a:srcRect t="29000" b="46850"/>
          <a:stretch>
            <a:fillRect/>
          </a:stretch>
        </p:blipFill>
        <p:spPr>
          <a:xfrm rot="10800000">
            <a:off x="254383" y="1133807"/>
            <a:ext cx="3915000" cy="567000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3. 2016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년 우정정보화 사업별 투자계획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350893"/>
              </p:ext>
            </p:extLst>
          </p:nvPr>
        </p:nvGraphicFramePr>
        <p:xfrm>
          <a:off x="446536" y="2276872"/>
          <a:ext cx="8517952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072"/>
                <a:gridCol w="3528392"/>
                <a:gridCol w="2736304"/>
                <a:gridCol w="792088"/>
                <a:gridCol w="864096"/>
              </a:tblGrid>
              <a:tr h="0">
                <a:tc grid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 업 명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세부내역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금액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발주시기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5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스마트폰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출입통제시스템 구축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솔루션 도입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우정사무용 전산장비 교체보급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PC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, 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모니터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프린터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1,871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악성코드 분석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ᆞ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탐지시스템 확대구축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솔루션 도입 등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노후화된 정보보호시스템 교체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방화벽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금융자동화기기 등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785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우편취급국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PC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보안시스템 구축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VPN, 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방화벽 등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0679">
                <a:tc rowSpan="3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우편정보시스템 통합 전산장비 도입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CTI 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및 이력관리 저장장치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1,415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우편업무용 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PDA </a:t>
                      </a:r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교체 및 </a:t>
                      </a:r>
                      <a:r>
                        <a:rPr lang="ko-KR" altLang="en-US" sz="1400" spc="-100" baseline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스마트폰</a:t>
                      </a:r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대체 시범사업</a:t>
                      </a:r>
                      <a:endParaRPr lang="ko-KR" altLang="en-US" sz="1400" spc="-10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집배소포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유무선 발착 등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종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4,383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우편업무용 전산장비 도입 및 설치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PC, </a:t>
                      </a:r>
                      <a:r>
                        <a:rPr lang="ko-KR" altLang="en-US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모니터</a:t>
                      </a:r>
                      <a:r>
                        <a:rPr lang="en-US" altLang="ko-KR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전자저울</a:t>
                      </a:r>
                      <a:r>
                        <a:rPr lang="en-US" altLang="ko-KR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서명패드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11,729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금융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노후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UPS 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및 배터리 교체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UPS, 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배터리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1,539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우체국 금융 노후 전산장비 교체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PC, 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통장프린터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400" spc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핀패드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7,124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7342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보험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우체국보험 고객정보통합구축 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HW/SW </a:t>
                      </a:r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분리발주</a:t>
                      </a:r>
                      <a:endParaRPr lang="ko-KR" altLang="en-US" sz="1400" spc="-10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기간계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서버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SW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1,100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7342">
                <a:tc grid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총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l" latinLnBrk="1"/>
                      <a:endParaRPr lang="ko-KR" altLang="en-US" sz="13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30,615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92247" y="1473408"/>
            <a:ext cx="1613150" cy="1936542"/>
            <a:chOff x="92247" y="1454358"/>
            <a:chExt cx="1613150" cy="1936542"/>
          </a:xfrm>
        </p:grpSpPr>
        <p:grpSp>
          <p:nvGrpSpPr>
            <p:cNvPr id="12" name="그룹 7"/>
            <p:cNvGrpSpPr/>
            <p:nvPr/>
          </p:nvGrpSpPr>
          <p:grpSpPr>
            <a:xfrm>
              <a:off x="92247" y="1760088"/>
              <a:ext cx="1613150" cy="1630812"/>
              <a:chOff x="395501" y="2048683"/>
              <a:chExt cx="1116159" cy="1148000"/>
            </a:xfrm>
          </p:grpSpPr>
          <p:sp>
            <p:nvSpPr>
              <p:cNvPr id="13" name="대각선 줄무늬 12"/>
              <p:cNvSpPr/>
              <p:nvPr/>
            </p:nvSpPr>
            <p:spPr>
              <a:xfrm>
                <a:off x="395536" y="2048683"/>
                <a:ext cx="1008112" cy="1044116"/>
              </a:xfrm>
              <a:prstGeom prst="diagStrip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4" name="이등변 삼각형 13"/>
              <p:cNvSpPr/>
              <p:nvPr/>
            </p:nvSpPr>
            <p:spPr>
              <a:xfrm>
                <a:off x="1295636" y="2048683"/>
                <a:ext cx="216024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5" name="이등변 삼각형 14"/>
              <p:cNvSpPr/>
              <p:nvPr/>
            </p:nvSpPr>
            <p:spPr>
              <a:xfrm rot="16200000">
                <a:off x="340800" y="3035361"/>
                <a:ext cx="216023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8803552">
              <a:off x="-225052" y="2139922"/>
              <a:ext cx="1740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HW/SW</a:t>
              </a:r>
              <a:r>
                <a:rPr lang="ko-KR" altLang="en-US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도입</a:t>
              </a:r>
              <a:endParaRPr lang="ko-KR" altLang="en-US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7/47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682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26.png"/>
          <p:cNvPicPr>
            <a:picLocks noChangeAspect="1"/>
          </p:cNvPicPr>
          <p:nvPr/>
        </p:nvPicPr>
        <p:blipFill>
          <a:blip r:embed="rId2" cstate="print"/>
          <a:srcRect l="21667"/>
          <a:stretch>
            <a:fillRect/>
          </a:stretch>
        </p:blipFill>
        <p:spPr>
          <a:xfrm>
            <a:off x="251729" y="1832604"/>
            <a:ext cx="8787838" cy="469274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7830844" y="2026940"/>
            <a:ext cx="1133644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단위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200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백만원</a:t>
            </a:r>
            <a:r>
              <a:rPr lang="en-US" altLang="ko-KR" sz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dirty="0">
              <a:solidFill>
                <a:prstClr val="black">
                  <a:lumMod val="85000"/>
                  <a:lumOff val="1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0" y="242670"/>
            <a:ext cx="7200000" cy="810000"/>
            <a:chOff x="0" y="-127555"/>
            <a:chExt cx="9600000" cy="1080000"/>
          </a:xfrm>
        </p:grpSpPr>
        <p:pic>
          <p:nvPicPr>
            <p:cNvPr id="34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3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9600000" cy="1080000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47325" y="44624"/>
              <a:ext cx="94090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Ⅱ</a:t>
              </a:r>
              <a:r>
                <a:rPr lang="en-US" altLang="ko-KR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2016</a:t>
              </a:r>
              <a:r>
                <a:rPr lang="ko-KR" altLang="en-US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년도 우정사업 정보화 추진방향</a:t>
              </a:r>
            </a:p>
          </p:txBody>
        </p:sp>
      </p:grpSp>
      <p:pic>
        <p:nvPicPr>
          <p:cNvPr id="36" name="그림 35" descr="메인_수정_1.png"/>
          <p:cNvPicPr>
            <a:picLocks/>
          </p:cNvPicPr>
          <p:nvPr/>
        </p:nvPicPr>
        <p:blipFill>
          <a:blip r:embed="rId4" cstate="print"/>
          <a:srcRect t="29000" b="46850"/>
          <a:stretch>
            <a:fillRect/>
          </a:stretch>
        </p:blipFill>
        <p:spPr>
          <a:xfrm rot="10800000">
            <a:off x="254383" y="1133807"/>
            <a:ext cx="3915000" cy="567000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3. 2016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년 우정정보화 사업별 투자계획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021616"/>
              </p:ext>
            </p:extLst>
          </p:nvPr>
        </p:nvGraphicFramePr>
        <p:xfrm>
          <a:off x="446536" y="2302820"/>
          <a:ext cx="8517952" cy="3439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072"/>
                <a:gridCol w="3744416"/>
                <a:gridCol w="2016224"/>
                <a:gridCol w="756084"/>
                <a:gridCol w="828092"/>
                <a:gridCol w="576064"/>
              </a:tblGrid>
              <a:tr h="365158">
                <a:tc rowSpan="2" grid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 업 명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계약기간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발주금액</a:t>
                      </a:r>
                      <a:endParaRPr lang="en-US" altLang="ko-KR" sz="1400" spc="0" dirty="0" smtClean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</a:t>
                      </a:r>
                      <a:endParaRPr lang="en-US" altLang="ko-KR" sz="1400" spc="0" dirty="0" smtClean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시기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65158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전체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5158">
                <a:tc rowSpan="7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우정사업기반망 회선사업자 재선정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(‘16.10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‘19.9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16,800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50,400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5158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우정사업 전산장비 통합유지관리 용역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5,500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11,000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5158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우정사업기반망 장비 유지관리 용역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3,000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6,000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5158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통합보안관제 </a:t>
                      </a:r>
                      <a:r>
                        <a:rPr lang="ko-KR" altLang="en-US" sz="1400" spc="0" baseline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위탁운영ㆍ정보보호시스템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</a:t>
                      </a:r>
                      <a:endParaRPr lang="en-US" altLang="ko-KR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유지관리 용역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4,127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8,254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5158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인터넷망분리시스템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유지관리 용역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477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954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5158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우정사무시스템 전산장비 유지관리 용역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1,892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3,784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10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5158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우정사무시스템 개발 유지관리 용역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3,343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6,686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10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92247" y="1473408"/>
            <a:ext cx="1613150" cy="1936542"/>
            <a:chOff x="92247" y="1454358"/>
            <a:chExt cx="1613150" cy="1936542"/>
          </a:xfrm>
        </p:grpSpPr>
        <p:grpSp>
          <p:nvGrpSpPr>
            <p:cNvPr id="12" name="그룹 7"/>
            <p:cNvGrpSpPr/>
            <p:nvPr/>
          </p:nvGrpSpPr>
          <p:grpSpPr>
            <a:xfrm>
              <a:off x="92247" y="1760088"/>
              <a:ext cx="1613150" cy="1630812"/>
              <a:chOff x="395501" y="2048683"/>
              <a:chExt cx="1116159" cy="1148000"/>
            </a:xfrm>
          </p:grpSpPr>
          <p:sp>
            <p:nvSpPr>
              <p:cNvPr id="13" name="대각선 줄무늬 12"/>
              <p:cNvSpPr/>
              <p:nvPr/>
            </p:nvSpPr>
            <p:spPr>
              <a:xfrm>
                <a:off x="395536" y="2048683"/>
                <a:ext cx="1008112" cy="1044116"/>
              </a:xfrm>
              <a:prstGeom prst="diagStrip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4" name="이등변 삼각형 13"/>
              <p:cNvSpPr/>
              <p:nvPr/>
            </p:nvSpPr>
            <p:spPr>
              <a:xfrm>
                <a:off x="1295636" y="2048683"/>
                <a:ext cx="216024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5" name="이등변 삼각형 14"/>
              <p:cNvSpPr/>
              <p:nvPr/>
            </p:nvSpPr>
            <p:spPr>
              <a:xfrm rot="16200000">
                <a:off x="340800" y="3035361"/>
                <a:ext cx="216023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8803552">
              <a:off x="-225052" y="2139922"/>
              <a:ext cx="1740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유지관리</a:t>
              </a:r>
              <a:endParaRPr lang="ko-KR" altLang="en-US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8/47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596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26.png"/>
          <p:cNvPicPr>
            <a:picLocks noChangeAspect="1"/>
          </p:cNvPicPr>
          <p:nvPr/>
        </p:nvPicPr>
        <p:blipFill>
          <a:blip r:embed="rId2" cstate="print"/>
          <a:srcRect l="21667"/>
          <a:stretch>
            <a:fillRect/>
          </a:stretch>
        </p:blipFill>
        <p:spPr>
          <a:xfrm>
            <a:off x="251729" y="1832604"/>
            <a:ext cx="8787838" cy="469274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7830844" y="2026940"/>
            <a:ext cx="1133644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단위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200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백만원</a:t>
            </a:r>
            <a:r>
              <a:rPr lang="en-US" altLang="ko-KR" sz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dirty="0">
              <a:solidFill>
                <a:prstClr val="black">
                  <a:lumMod val="85000"/>
                  <a:lumOff val="1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0" y="242670"/>
            <a:ext cx="7200000" cy="810000"/>
            <a:chOff x="0" y="-127555"/>
            <a:chExt cx="9600000" cy="1080000"/>
          </a:xfrm>
        </p:grpSpPr>
        <p:pic>
          <p:nvPicPr>
            <p:cNvPr id="34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3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9600000" cy="1080000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47325" y="44624"/>
              <a:ext cx="94090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Ⅱ</a:t>
              </a:r>
              <a:r>
                <a:rPr lang="en-US" altLang="ko-KR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2016</a:t>
              </a:r>
              <a:r>
                <a:rPr lang="ko-KR" altLang="en-US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년도 우정사업 정보화 추진방향</a:t>
              </a:r>
            </a:p>
          </p:txBody>
        </p:sp>
      </p:grpSp>
      <p:pic>
        <p:nvPicPr>
          <p:cNvPr id="36" name="그림 35" descr="메인_수정_1.png"/>
          <p:cNvPicPr>
            <a:picLocks/>
          </p:cNvPicPr>
          <p:nvPr/>
        </p:nvPicPr>
        <p:blipFill>
          <a:blip r:embed="rId4" cstate="print"/>
          <a:srcRect t="29000" b="46850"/>
          <a:stretch>
            <a:fillRect/>
          </a:stretch>
        </p:blipFill>
        <p:spPr>
          <a:xfrm rot="10800000">
            <a:off x="254383" y="1133807"/>
            <a:ext cx="3915000" cy="567000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3. 2016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년 우정정보화 사업별 투자계획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409495"/>
              </p:ext>
            </p:extLst>
          </p:nvPr>
        </p:nvGraphicFramePr>
        <p:xfrm>
          <a:off x="446536" y="2308151"/>
          <a:ext cx="8517952" cy="3281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072"/>
                <a:gridCol w="3744416"/>
                <a:gridCol w="2016224"/>
                <a:gridCol w="756084"/>
                <a:gridCol w="828092"/>
                <a:gridCol w="576064"/>
              </a:tblGrid>
              <a:tr h="385724">
                <a:tc rowSpan="2" grid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 업 명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계약기간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발주금액</a:t>
                      </a:r>
                      <a:endParaRPr lang="en-US" altLang="ko-KR" sz="1400" spc="0" dirty="0" smtClean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</a:t>
                      </a:r>
                      <a:endParaRPr lang="en-US" altLang="ko-KR" sz="1400" spc="0" dirty="0" smtClean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시기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8572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전체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3986">
                <a:tc rowSpan="3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교육원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멀티미디어 교육정보시스템 유지관리 용역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‘17.12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256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256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986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교육정보시스템 통합 유지관리 용역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‘17.12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250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250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986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교육포털시스템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SW 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및 </a:t>
                      </a:r>
                      <a:r>
                        <a:rPr lang="ko-KR" altLang="en-US" sz="1400" spc="0" baseline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콘텐츠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유지관리 용역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‘17.12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181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181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986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우편정보시스템 상용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SW 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유지관리 용역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600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1,200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8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986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우편정보시스템 응용프로그램 유지관리 용역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9,621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19,242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8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9855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금융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금융시스템  프로그램 유지관리 용역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(‘17.1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 ‘18.12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12,343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24,686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9855">
                <a:tc grid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총 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13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건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l" latinLnBrk="1"/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58,390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132,893</a:t>
                      </a: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marL="45720" marR="4572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92247" y="1473408"/>
            <a:ext cx="1613150" cy="1936542"/>
            <a:chOff x="92247" y="1454358"/>
            <a:chExt cx="1613150" cy="1936542"/>
          </a:xfrm>
        </p:grpSpPr>
        <p:grpSp>
          <p:nvGrpSpPr>
            <p:cNvPr id="12" name="그룹 7"/>
            <p:cNvGrpSpPr/>
            <p:nvPr/>
          </p:nvGrpSpPr>
          <p:grpSpPr>
            <a:xfrm>
              <a:off x="92247" y="1760088"/>
              <a:ext cx="1613150" cy="1630812"/>
              <a:chOff x="395501" y="2048683"/>
              <a:chExt cx="1116159" cy="1148000"/>
            </a:xfrm>
          </p:grpSpPr>
          <p:sp>
            <p:nvSpPr>
              <p:cNvPr id="13" name="대각선 줄무늬 12"/>
              <p:cNvSpPr/>
              <p:nvPr/>
            </p:nvSpPr>
            <p:spPr>
              <a:xfrm>
                <a:off x="395536" y="2048683"/>
                <a:ext cx="1008112" cy="1044116"/>
              </a:xfrm>
              <a:prstGeom prst="diagStrip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4" name="이등변 삼각형 13"/>
              <p:cNvSpPr/>
              <p:nvPr/>
            </p:nvSpPr>
            <p:spPr>
              <a:xfrm>
                <a:off x="1295636" y="2048683"/>
                <a:ext cx="216024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5" name="이등변 삼각형 14"/>
              <p:cNvSpPr/>
              <p:nvPr/>
            </p:nvSpPr>
            <p:spPr>
              <a:xfrm rot="16200000">
                <a:off x="340800" y="3035361"/>
                <a:ext cx="216023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8803552">
              <a:off x="-225052" y="2139922"/>
              <a:ext cx="1740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유지관리</a:t>
              </a:r>
              <a:endParaRPr lang="ko-KR" altLang="en-US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9/47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880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26.png"/>
          <p:cNvPicPr>
            <a:picLocks noChangeAspect="1"/>
          </p:cNvPicPr>
          <p:nvPr/>
        </p:nvPicPr>
        <p:blipFill>
          <a:blip r:embed="rId2" cstate="print"/>
          <a:srcRect l="21667"/>
          <a:stretch>
            <a:fillRect/>
          </a:stretch>
        </p:blipFill>
        <p:spPr>
          <a:xfrm>
            <a:off x="251729" y="1832604"/>
            <a:ext cx="8787838" cy="469274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7830844" y="2026940"/>
            <a:ext cx="1133644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단위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200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백만원</a:t>
            </a:r>
            <a:r>
              <a:rPr lang="en-US" altLang="ko-KR" sz="12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200" dirty="0">
              <a:solidFill>
                <a:prstClr val="black">
                  <a:lumMod val="85000"/>
                  <a:lumOff val="15000"/>
                </a:prst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0" y="242670"/>
            <a:ext cx="7200000" cy="810000"/>
            <a:chOff x="0" y="-127555"/>
            <a:chExt cx="9600000" cy="1080000"/>
          </a:xfrm>
        </p:grpSpPr>
        <p:pic>
          <p:nvPicPr>
            <p:cNvPr id="34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3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9600000" cy="1080000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47325" y="44624"/>
              <a:ext cx="94090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Ⅱ</a:t>
              </a:r>
              <a:r>
                <a:rPr lang="en-US" altLang="ko-KR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2016</a:t>
              </a:r>
              <a:r>
                <a:rPr lang="ko-KR" altLang="en-US" sz="3000" dirty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년도 우정사업 정보화 추진방향</a:t>
              </a:r>
            </a:p>
          </p:txBody>
        </p:sp>
      </p:grpSp>
      <p:pic>
        <p:nvPicPr>
          <p:cNvPr id="36" name="그림 35" descr="메인_수정_1.png"/>
          <p:cNvPicPr>
            <a:picLocks/>
          </p:cNvPicPr>
          <p:nvPr/>
        </p:nvPicPr>
        <p:blipFill>
          <a:blip r:embed="rId4" cstate="print"/>
          <a:srcRect t="29000" b="46850"/>
          <a:stretch>
            <a:fillRect/>
          </a:stretch>
        </p:blipFill>
        <p:spPr>
          <a:xfrm rot="10800000">
            <a:off x="254383" y="1133807"/>
            <a:ext cx="3915000" cy="567000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3. 2016</a:t>
            </a:r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년 우정정보화 사업별 투자계획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989726"/>
              </p:ext>
            </p:extLst>
          </p:nvPr>
        </p:nvGraphicFramePr>
        <p:xfrm>
          <a:off x="446536" y="2276872"/>
          <a:ext cx="8517952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072"/>
                <a:gridCol w="3528392"/>
                <a:gridCol w="2736304"/>
                <a:gridCol w="792088"/>
                <a:gridCol w="864096"/>
              </a:tblGrid>
              <a:tr h="0">
                <a:tc grid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 업 명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세부내역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금액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발주시기</a:t>
                      </a:r>
                      <a:endParaRPr lang="ko-KR" altLang="en-US" sz="1400" spc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우정사업 표준기록물 이관사업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-5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저장장치 구매</a:t>
                      </a:r>
                      <a:r>
                        <a:rPr lang="en-US" altLang="ko-KR" sz="1400" spc="-5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</a:t>
                      </a:r>
                      <a:r>
                        <a:rPr lang="en-US" altLang="ko-KR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</a:t>
                      </a:r>
                      <a:r>
                        <a:rPr lang="ko-KR" altLang="en-US" sz="1400" spc="-5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전자문서 자료 이관</a:t>
                      </a:r>
                      <a:endParaRPr lang="ko-KR" altLang="en-US" sz="1400" spc="-5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1,627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-2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교육원</a:t>
                      </a:r>
                      <a:endParaRPr lang="ko-KR" altLang="en-US" sz="1400" spc="-25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2016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년 학사행정 시스템 재개발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기존 학사행정시스템 전면 재개발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교육정보시스템 서버 교체에 따른 시스템 재설치</a:t>
                      </a:r>
                      <a:endParaRPr lang="ko-KR" altLang="en-US" sz="1400" spc="-10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-17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교육정보시스템 </a:t>
                      </a:r>
                      <a:r>
                        <a:rPr lang="ko-KR" altLang="en-US" sz="1400" spc="-170" baseline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커스터마이징</a:t>
                      </a:r>
                      <a:r>
                        <a:rPr lang="ko-KR" altLang="en-US" sz="1400" spc="-17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설치 비용</a:t>
                      </a:r>
                      <a:endParaRPr lang="ko-KR" altLang="en-US" sz="1400" spc="-17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6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rowSpan="4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</a:t>
                      </a:r>
                      <a:endParaRPr lang="ko-KR" altLang="en-US" sz="14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내용증명 및 계약고객전용 시스템 고도화 추진</a:t>
                      </a:r>
                      <a:endParaRPr lang="ko-KR" altLang="en-US" sz="1400" spc="-5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Active-X</a:t>
                      </a:r>
                      <a:r>
                        <a:rPr lang="en-US" altLang="ko-KR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</a:t>
                      </a:r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제거 및 성능 개선</a:t>
                      </a: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3,100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 개인정보처리 이력관리시스템 구축</a:t>
                      </a:r>
                      <a:endParaRPr lang="ko-KR" altLang="en-US" sz="14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개인정보처리 조회이력 및 통계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우정사업 상품홍보 관리시스템 구축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우체국 홍보디스플레이 통합관리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우편물류시스템 차세대를 위한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BPR/ISP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우편물류시스템 업무재설계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6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kumimoji="0" lang="en-US" altLang="ko-KR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예금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비대면 실명 확인시스템 구축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예금 온라인계좌 개설 시스템 구축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900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9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보험</a:t>
                      </a:r>
                      <a:endParaRPr lang="en-US" altLang="ko-KR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-8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우체국보험 자산관리 및 부채평가시스템 고도화</a:t>
                      </a:r>
                      <a:endParaRPr lang="ko-KR" altLang="en-US" sz="1400" spc="-8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자산관리 및 부채평가시스템 고도화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1,200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위험평가기반 자금세탁방지시스템 구축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위험분류 및 평가 시스템 구축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1,200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</a:t>
                      </a:r>
                      <a:r>
                        <a:rPr kumimoji="0" lang="ko-KR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7342">
                <a:tc gridSpan="2"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총 </a:t>
                      </a:r>
                      <a:r>
                        <a:rPr lang="en-US" altLang="ko-KR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10</a:t>
                      </a:r>
                      <a:r>
                        <a:rPr lang="ko-KR" altLang="en-US" sz="1400" spc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건</a:t>
                      </a:r>
                      <a:endParaRPr lang="ko-KR" altLang="en-US" sz="14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algn="l" latinLnBrk="1"/>
                      <a:endParaRPr lang="ko-KR" altLang="en-US" sz="1300" spc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spc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10,627</a:t>
                      </a: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"/>
          <p:cNvGrpSpPr/>
          <p:nvPr/>
        </p:nvGrpSpPr>
        <p:grpSpPr>
          <a:xfrm>
            <a:off x="92247" y="1473408"/>
            <a:ext cx="1613150" cy="1936542"/>
            <a:chOff x="92247" y="1454358"/>
            <a:chExt cx="1613150" cy="1936542"/>
          </a:xfrm>
        </p:grpSpPr>
        <p:grpSp>
          <p:nvGrpSpPr>
            <p:cNvPr id="12" name="그룹 7"/>
            <p:cNvGrpSpPr/>
            <p:nvPr/>
          </p:nvGrpSpPr>
          <p:grpSpPr>
            <a:xfrm>
              <a:off x="92247" y="1760088"/>
              <a:ext cx="1613150" cy="1630812"/>
              <a:chOff x="395501" y="2048683"/>
              <a:chExt cx="1116159" cy="1148000"/>
            </a:xfrm>
          </p:grpSpPr>
          <p:sp>
            <p:nvSpPr>
              <p:cNvPr id="13" name="대각선 줄무늬 12"/>
              <p:cNvSpPr/>
              <p:nvPr/>
            </p:nvSpPr>
            <p:spPr>
              <a:xfrm>
                <a:off x="395536" y="2048683"/>
                <a:ext cx="1008112" cy="1044116"/>
              </a:xfrm>
              <a:prstGeom prst="diagStrip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4" name="이등변 삼각형 13"/>
              <p:cNvSpPr/>
              <p:nvPr/>
            </p:nvSpPr>
            <p:spPr>
              <a:xfrm>
                <a:off x="1295636" y="2048683"/>
                <a:ext cx="216024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15" name="이등변 삼각형 14"/>
              <p:cNvSpPr/>
              <p:nvPr/>
            </p:nvSpPr>
            <p:spPr>
              <a:xfrm rot="16200000">
                <a:off x="340800" y="3035361"/>
                <a:ext cx="216023" cy="106621"/>
              </a:xfrm>
              <a:prstGeom prst="triangle">
                <a:avLst/>
              </a:prstGeom>
              <a:solidFill>
                <a:srgbClr val="92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8803552">
              <a:off x="-225052" y="2139922"/>
              <a:ext cx="1740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연구개발</a:t>
              </a:r>
              <a:endParaRPr lang="ko-KR" altLang="en-US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10/47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0012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033847" y="2906899"/>
            <a:ext cx="7076307" cy="1044203"/>
            <a:chOff x="3914776" y="2008359"/>
            <a:chExt cx="9435076" cy="1392271"/>
          </a:xfrm>
        </p:grpSpPr>
        <p:pic>
          <p:nvPicPr>
            <p:cNvPr id="12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34324" b="50833"/>
            <a:stretch>
              <a:fillRect/>
            </a:stretch>
          </p:blipFill>
          <p:spPr bwMode="auto">
            <a:xfrm>
              <a:off x="7588345" y="2008696"/>
              <a:ext cx="4456589" cy="1390650"/>
            </a:xfrm>
            <a:prstGeom prst="rect">
              <a:avLst/>
            </a:prstGeom>
            <a:noFill/>
          </p:spPr>
        </p:pic>
        <p:pic>
          <p:nvPicPr>
            <p:cNvPr id="13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26146" t="28889" r="33593" b="50833"/>
            <a:stretch>
              <a:fillRect/>
            </a:stretch>
          </p:blipFill>
          <p:spPr bwMode="auto">
            <a:xfrm>
              <a:off x="3914776" y="2008359"/>
              <a:ext cx="3681423" cy="1390650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4300525" y="2173811"/>
              <a:ext cx="604319" cy="1046440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4500" b="1" dirty="0">
                  <a:solidFill>
                    <a:schemeClr val="bg1"/>
                  </a:solidFill>
                  <a:latin typeface="Adobe Arabic" pitchFamily="18" charset="-78"/>
                  <a:ea typeface="인터파크고딕 B" charset="-127"/>
                  <a:cs typeface="Adobe Arabic" pitchFamily="18" charset="-78"/>
                </a:rPr>
                <a:t>Ⅲ</a:t>
              </a:r>
              <a:endParaRPr lang="ko-KR" altLang="en-US" sz="4500" b="1" dirty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endParaRPr>
            </a:p>
          </p:txBody>
        </p:sp>
        <p:pic>
          <p:nvPicPr>
            <p:cNvPr id="15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26354" b="50833"/>
            <a:stretch>
              <a:fillRect/>
            </a:stretch>
          </p:blipFill>
          <p:spPr bwMode="auto">
            <a:xfrm>
              <a:off x="12044933" y="2009980"/>
              <a:ext cx="1304919" cy="1390650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5166735" y="2314666"/>
              <a:ext cx="7838305" cy="75405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sz="3075" dirty="0" smtClean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우정사무 </a:t>
              </a:r>
              <a:r>
                <a:rPr lang="ko-KR" altLang="en-US" sz="3075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정보화 세부 투자계획</a:t>
              </a: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0" name="TextBox 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11/47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64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1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2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8" name="그림 17" descr="메인_수정_1.png"/>
          <p:cNvPicPr>
            <a:picLocks/>
          </p:cNvPicPr>
          <p:nvPr/>
        </p:nvPicPr>
        <p:blipFill>
          <a:blip r:embed="rId3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악성코드 </a:t>
            </a:r>
            <a:r>
              <a:rPr lang="ko-KR" altLang="en-US" sz="2200" b="1" dirty="0" err="1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분석ㆍ탐지시스템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확대 구축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76697"/>
            <a:ext cx="707437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대용량</a:t>
            </a:r>
            <a:r>
              <a:rPr lang="en-US" altLang="ko-KR" spc="-5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압축파일</a:t>
            </a:r>
            <a:r>
              <a:rPr lang="en-US" altLang="ko-KR" spc="-5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암호화파일 등에 대해서는 행위기반 분석이</a:t>
            </a:r>
            <a:r>
              <a:rPr lang="en-US" altLang="ko-KR" spc="-5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불가한 </a:t>
            </a:r>
            <a:endParaRPr lang="en-US" altLang="ko-KR" spc="-5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시스템의 가용성 한계를 개선하여 </a:t>
            </a:r>
            <a:r>
              <a:rPr lang="ko-KR" altLang="en-US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악성코드에 의한 사고예방 강화</a:t>
            </a:r>
            <a:endParaRPr lang="ko-KR" altLang="en-US" spc="-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1949288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65609"/>
            <a:ext cx="635943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파일이동시스템과 연계하여 내부로 전송되는 파일에 대하여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악성코드 은닉여부를 행위기반 분석 및 장비 확대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(1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대→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대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075" y="303820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414005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사업추진 기본계획 및 정보화심의회 의결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 공고 및 사업자  선정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확대 구축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75596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2.5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842442" y="5028665"/>
            <a:ext cx="1793622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pPr algn="ctr"/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69226" y="4346054"/>
            <a:ext cx="4551246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 및 시스템 구축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12/47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205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2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노후화된 정보보호시스템 교체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76697"/>
            <a:ext cx="725711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내용연수 경과 등으로 장애발생 위험 및 유지관리에 어려움이 발생하는</a:t>
            </a:r>
            <a:endParaRPr lang="en-US" altLang="ko-KR" spc="-5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정보보호시스템을 최신 기종으로 교체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하여 </a:t>
            </a:r>
            <a:r>
              <a:rPr lang="ko-KR" altLang="en-US" b="1" spc="-5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안정적으로 시스템 운영</a:t>
            </a:r>
            <a:endParaRPr lang="ko-KR" altLang="en-US" b="1" spc="-50" dirty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49288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48689"/>
            <a:ext cx="7481535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내용연수 경과 방화벽 장비 및 기타 통합보안관제시스템 주변시스템 교체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2128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009020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사업추진 기본계획 및 정보화심의회 의결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 공고 및 사업자  선정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정보보호시스템 노후장비 교체 완료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7559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7.8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1938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90001"/>
            <a:ext cx="566693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금융자동화기기 보안관리솔루션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dirty="0" smtClean="0">
                <a:latin typeface="+mj-lt"/>
                <a:ea typeface="HY헤드라인M" pitchFamily="18" charset="-127"/>
              </a:rPr>
              <a:t>’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07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년도 도입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교체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62592"/>
            <a:ext cx="162000" cy="162000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39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269226" y="4346054"/>
            <a:ext cx="285847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13/47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04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3.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우편취급국 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PC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보안시스템 구축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76697"/>
            <a:ext cx="7032694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우편취급국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PC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는 바이러스 감염 및 상용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SW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의 보안취약점에 의한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침해사고 발생 위험성이 있어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별도 시스템 구축 추진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49288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48689"/>
            <a:ext cx="5147563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우편취급국 단말기 대상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PC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보안관리시스템 구축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2128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475308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사업추진 기본계획 및 정보화심의회 의결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 공고 및 사업자  선정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확대 구축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75596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3.3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59632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592662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백신프로그램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보안 패치파일 자동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설치ㆍ업데이트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관리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39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269226" y="4346054"/>
            <a:ext cx="4551246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 및 시스템 구축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14/47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883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4. </a:t>
            </a:r>
            <a:r>
              <a:rPr lang="ko-KR" altLang="en-US" sz="2200" b="1" dirty="0" err="1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스마트폰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출입통제시스템 구축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67905"/>
            <a:ext cx="743023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내ㆍ외부 직원이 수시로 출입하는 현관에서 보안스티커 훼손 여부를</a:t>
            </a:r>
            <a:endParaRPr lang="en-US" altLang="ko-KR" spc="-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육안확인</a:t>
            </a:r>
            <a:r>
              <a:rPr lang="en-US" altLang="ko-KR" spc="-1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및 통제가 어려워 </a:t>
            </a:r>
            <a:r>
              <a:rPr lang="ko-KR" altLang="en-US" spc="-1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스마트폰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촬영기능 자동 차단 시스템 구축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추진 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4049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22313"/>
            <a:ext cx="6654386" cy="10525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2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현관 출입자 대상으로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스마트폰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자동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차단ㆍ통제시스템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구축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출입 시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출입관리시스템 연동 구축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으로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스마트폰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카메라 자동 잠김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6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퇴근 시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출입증 연동과 </a:t>
            </a:r>
            <a:r>
              <a:rPr lang="en-US" altLang="ko-KR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GPS </a:t>
            </a:r>
            <a:r>
              <a:rPr lang="ko-KR" altLang="en-US" sz="1600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기능 활용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으로 자동 해제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296040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38073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110664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6600806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사업추진 기본계획 및 정보화심의회 의결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 공고 및 사업자  선정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구축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75596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0.9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43766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37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38" name="TextBox 37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269226" y="4346054"/>
            <a:ext cx="4551246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 및 시스템 구축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0" name="그림 39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15/47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13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5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우정사무용 전산장비 교체 보급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67905"/>
            <a:ext cx="727891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6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노후화된 사무용 전산장비의 적기 교체</a:t>
            </a:r>
            <a:r>
              <a:rPr lang="ko-KR" altLang="en-US" spc="-60" dirty="0" smtClean="0">
                <a:latin typeface="HY헤드라인M" pitchFamily="18" charset="-127"/>
                <a:ea typeface="HY헤드라인M" pitchFamily="18" charset="-127"/>
              </a:rPr>
              <a:t>를 통한 현업의 행정 효율성 제고</a:t>
            </a:r>
            <a:endParaRPr lang="en-US" altLang="ko-KR" spc="-6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pc="-100" dirty="0" err="1" smtClean="0">
                <a:latin typeface="HY헤드라인M" pitchFamily="18" charset="-127"/>
                <a:ea typeface="HY헤드라인M" pitchFamily="18" charset="-127"/>
              </a:rPr>
              <a:t>직ㆍ청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자체 구매 → 정보센터 일괄 구매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4049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48689"/>
            <a:ext cx="720966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60" dirty="0" smtClean="0">
                <a:latin typeface="HY헤드라인M" pitchFamily="18" charset="-127"/>
                <a:ea typeface="HY헤드라인M" pitchFamily="18" charset="-127"/>
              </a:rPr>
              <a:t>우정사무환경에 적합한 전산장비 도입</a:t>
            </a:r>
            <a:r>
              <a:rPr lang="en-US" altLang="ko-KR" spc="-60" dirty="0" smtClean="0">
                <a:latin typeface="HY헤드라인M" pitchFamily="18" charset="-127"/>
                <a:ea typeface="HY헤드라인M" pitchFamily="18" charset="-127"/>
              </a:rPr>
              <a:t>(PC, </a:t>
            </a:r>
            <a:r>
              <a:rPr lang="ko-KR" altLang="en-US" spc="-60" dirty="0" err="1" smtClean="0">
                <a:latin typeface="HY헤드라인M" pitchFamily="18" charset="-127"/>
                <a:ea typeface="HY헤드라인M" pitchFamily="18" charset="-127"/>
              </a:rPr>
              <a:t>레이져프린터</a:t>
            </a:r>
            <a:r>
              <a:rPr lang="en-US" altLang="ko-KR" spc="-6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60" dirty="0" smtClean="0">
                <a:latin typeface="HY헤드라인M" pitchFamily="18" charset="-127"/>
                <a:ea typeface="HY헤드라인M" pitchFamily="18" charset="-127"/>
              </a:rPr>
              <a:t>등 총 </a:t>
            </a:r>
            <a:r>
              <a:rPr lang="en-US" altLang="ko-KR" spc="-60" dirty="0" smtClean="0">
                <a:latin typeface="HY헤드라인M" pitchFamily="18" charset="-127"/>
                <a:ea typeface="HY헤드라인M" pitchFamily="18" charset="-127"/>
              </a:rPr>
              <a:t>3,278</a:t>
            </a:r>
            <a:r>
              <a:rPr lang="ko-KR" altLang="en-US" spc="-60" dirty="0" smtClean="0">
                <a:latin typeface="HY헤드라인M" pitchFamily="18" charset="-127"/>
                <a:ea typeface="HY헤드라인M" pitchFamily="18" charset="-127"/>
              </a:rPr>
              <a:t>대</a:t>
            </a:r>
            <a:r>
              <a:rPr lang="en-US" altLang="ko-KR" spc="-6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pc="-6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2128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13800"/>
            <a:ext cx="6051657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다수공급자계약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단계경쟁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86391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735016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 및 제안 요청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1~3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4~5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장비 설치 및 철거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7~8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27505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18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9858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476284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도입장비에 대한 하자보수 및 유지관리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39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269226" y="4346054"/>
            <a:ext cx="237757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16/47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427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925973"/>
            <a:ext cx="5640734" cy="942682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026941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6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통합보안관제 </a:t>
            </a:r>
            <a:r>
              <a:rPr lang="ko-KR" altLang="en-US" sz="2200" b="1" dirty="0" err="1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위탁운영ㆍ정보보호시스템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유지관리 및</a:t>
            </a:r>
            <a:endParaRPr lang="en-US" altLang="ko-KR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 </a:t>
            </a:r>
            <a:r>
              <a:rPr lang="ko-KR" altLang="en-US" sz="2200" b="1" dirty="0" err="1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인터넷망분리시스템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유지관리 사업자 재선정 추진</a:t>
            </a:r>
            <a:endParaRPr lang="en-US" altLang="ko-KR" sz="2200" b="1" dirty="0" smtClean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95694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871583"/>
            <a:ext cx="723787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통합보안관제시스템 위탁운영 및 정보보호시스템 유지관리사업과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100" dirty="0" err="1" smtClean="0">
                <a:latin typeface="HY헤드라인M" pitchFamily="18" charset="-127"/>
                <a:ea typeface="HY헤드라인M" pitchFamily="18" charset="-127"/>
              </a:rPr>
              <a:t>망분리시스템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유지관리 사업의 용역 계약이 종료되어 사업자 재선정 추진 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2011718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2044174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875814"/>
            <a:ext cx="8165822" cy="1080120"/>
          </a:xfrm>
          <a:prstGeom prst="rect">
            <a:avLst/>
          </a:prstGeom>
        </p:spPr>
      </p:pic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3091838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90454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955934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4027665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171958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200256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784074"/>
              </p:ext>
            </p:extLst>
          </p:nvPr>
        </p:nvGraphicFramePr>
        <p:xfrm>
          <a:off x="951704" y="5379996"/>
          <a:ext cx="7200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 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434112"/>
            <a:ext cx="7447232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82</a:t>
            </a:r>
            <a:r>
              <a:rPr lang="ko-KR" altLang="en-US" spc="-8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보안관제 및 정보보호시스템</a:t>
            </a:r>
            <a:r>
              <a:rPr lang="en-US" altLang="ko-KR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),</a:t>
            </a:r>
            <a:r>
              <a:rPr lang="en-US" altLang="ko-KR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9.5</a:t>
            </a:r>
            <a:r>
              <a:rPr lang="ko-KR" altLang="en-US" spc="-8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8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망분리시스템</a:t>
            </a:r>
            <a:r>
              <a:rPr lang="en-US" altLang="ko-KR" sz="1600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pc="-8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606703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1938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4811" y="2929489"/>
            <a:ext cx="6904454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우정 정보시스템에 대한 </a:t>
            </a:r>
            <a:r>
              <a:rPr lang="en-US" altLang="ko-KR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24X365 </a:t>
            </a:r>
            <a:r>
              <a:rPr lang="ko-KR" altLang="en-US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실시간 보안관제 및 유지관리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 수행</a:t>
            </a:r>
            <a:endParaRPr lang="ko-KR" altLang="en-US" spc="-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772938" y="3353217"/>
            <a:ext cx="4878259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인터넷 </a:t>
            </a:r>
            <a:r>
              <a:rPr lang="ko-KR" altLang="en-US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망분리시스템의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안정적 유지관리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수행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8" name="그림 37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525808"/>
            <a:ext cx="162000" cy="162000"/>
          </a:xfrm>
          <a:prstGeom prst="rect">
            <a:avLst/>
          </a:prstGeom>
        </p:spPr>
      </p:pic>
      <p:grpSp>
        <p:nvGrpSpPr>
          <p:cNvPr id="39" name="그룹 3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1" name="TextBox 40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17/47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623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7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우정사업기반망 회선사업자 재선정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51481"/>
            <a:ext cx="7109639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우정사업기반망 회선사업자의 계약기간 만료에 따라 사업자 재선정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24072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621516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기반망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통신계위를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단계 축소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권역조정 및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백업망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재구성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05008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759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047504"/>
              </p:ext>
            </p:extLst>
          </p:nvPr>
        </p:nvGraphicFramePr>
        <p:xfrm>
          <a:off x="951704" y="5379996"/>
          <a:ext cx="7200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 및 제안 평가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1~2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기술협상 및 사업자 선정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계약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685351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504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(3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7359707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접속장비의 내용연수와 기반망 고도화 시점을 고려하여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계약기간 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추진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776912" y="2185088"/>
            <a:ext cx="7109639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통신요금 절감 및 서비스 품질이 향상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되도록 회선 서비스 방식 개선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176" y="2357679"/>
            <a:ext cx="162000" cy="162000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1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2" name="TextBox 41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845290" y="4346054"/>
            <a:ext cx="3762568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기타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회선 서비스 제공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4" name="그림 43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25554" y="4518645"/>
            <a:ext cx="162000" cy="16200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18/47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901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8.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우정사업기반망 장비 유지관리 용역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51481"/>
            <a:ext cx="740138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전국 우정관서에서 운용 중인 기반망 통신장비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시스템 등의 통합 유지관리 </a:t>
            </a:r>
            <a:endParaRPr lang="en-US" altLang="ko-KR" spc="-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선정을 통한 </a:t>
            </a:r>
            <a:r>
              <a:rPr lang="ko-KR" altLang="en-US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우정사업기반망의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최적화 및 안정적 운용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24072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6994222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우정사업기반망 및 </a:t>
            </a:r>
            <a:r>
              <a:rPr lang="ko-KR" altLang="en-US" spc="-100" dirty="0" err="1" smtClean="0">
                <a:latin typeface="HY헤드라인M" pitchFamily="18" charset="-127"/>
                <a:ea typeface="HY헤드라인M" pitchFamily="18" charset="-127"/>
              </a:rPr>
              <a:t>대외망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통신장비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, NAC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시스템 등 유지관리 업무 수행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885778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3960000"/>
                <a:gridCol w="180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제안서 입찰공고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제안서 평가 및 사업자 선정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유지관리 인수 인계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계약일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~‘16.12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550698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60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7455887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통합 업무수행능력을 갖춘 사업자 선정 및 서비스수준협약에 의한 유지관리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39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845290" y="4346054"/>
            <a:ext cx="3320140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유지관리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4" name="그림 43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25554" y="4518645"/>
            <a:ext cx="162000" cy="16200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19/47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0351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9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우정사무 시스템 및 개발 유지관리 용역 사업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77857"/>
            <a:ext cx="718658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우정사무시스템의 안정적인 유지관리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와 원활한 서비스 적기 제공을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위한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응용프로그램 개발 유지관리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50448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5109091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우정사무시스템 응용프로그램 개발 및 유지관리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589128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3960000"/>
                <a:gridCol w="180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 발주요청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10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‘17. 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 수행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‘17.1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~‘18.12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7474162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7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spc="-17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66.8</a:t>
            </a:r>
            <a:r>
              <a:rPr lang="ko-KR" altLang="en-US" spc="-17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응용프로그램 개발 유지관리</a:t>
            </a:r>
            <a:r>
              <a:rPr lang="en-US" altLang="ko-KR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spc="-17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37.8</a:t>
            </a:r>
            <a:r>
              <a:rPr lang="ko-KR" altLang="en-US" spc="-17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전산장비 유지관리</a:t>
            </a:r>
            <a:r>
              <a:rPr lang="en-US" altLang="ko-KR" sz="1600" spc="-17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600" spc="-17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129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7003840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업무용 패키지 소프트웨어 유지보수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사용자 기술지원 및 업무지원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39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8055012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20/47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575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10.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전산장비 통합유지관리 사업자 재선정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51481"/>
            <a:ext cx="7311617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우정관서 전산장비의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장애처리 및 예방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정기점검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을 통한 서비스 개선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24072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7253909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전국 전산장비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(16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만대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전수조사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를 통한 정기점검 실시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장애처리 및 예방 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106975"/>
              </p:ext>
            </p:extLst>
          </p:nvPr>
        </p:nvGraphicFramePr>
        <p:xfrm>
          <a:off x="951704" y="5379996"/>
          <a:ext cx="7200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3960000"/>
                <a:gridCol w="180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 및 제안 평가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기술협상 및  사업자 선정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계약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’16. 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685351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110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307585"/>
            <a:ext cx="6955750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전산장비 장애처리 및 유지관리를 통해 사용자 서비스만족도 향상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80176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776912" y="2173041"/>
            <a:ext cx="7340471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서비스수준관리에 의한 전산장비 장애예방활동 및 유지관리 품질향상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176" y="2345632"/>
            <a:ext cx="162000" cy="162000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1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2" name="TextBox 41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786714" y="4346054"/>
            <a:ext cx="3329758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H/W(S/W)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유지관리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4" name="그림 43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66978" y="4518645"/>
            <a:ext cx="162000" cy="16200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21/47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648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11.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표준기록관리시스템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(RMS)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장비구매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및 이관 사업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815440"/>
            <a:ext cx="593624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저장장치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스토리지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구매 및 기록물 이관 사업 통합 발주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* 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공공기록물 관리에 관한 법률 제</a:t>
            </a:r>
            <a:r>
              <a:rPr lang="en-US" altLang="ko-KR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6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조</a:t>
            </a:r>
            <a:r>
              <a:rPr lang="en-US" altLang="ko-KR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제</a:t>
            </a:r>
            <a:r>
              <a:rPr lang="en-US" altLang="ko-KR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20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조 및 동법 시행령 제</a:t>
            </a:r>
            <a:r>
              <a:rPr lang="en-US" altLang="ko-KR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4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조</a:t>
            </a:r>
            <a:endParaRPr lang="ko-KR" altLang="en-US" sz="14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88031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2521844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저장장치 구매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200TB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844193"/>
              </p:ext>
            </p:extLst>
          </p:nvPr>
        </p:nvGraphicFramePr>
        <p:xfrm>
          <a:off x="951704" y="5379996"/>
          <a:ext cx="7704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536000"/>
                <a:gridCol w="1728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 발주 요청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en-US" altLang="ko-KR" sz="16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</a:t>
                      </a:r>
                      <a:r>
                        <a:rPr lang="ko-KR" altLang="en-US" sz="16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단계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</a:t>
                      </a:r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장비구매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r>
                        <a:rPr lang="en-US" altLang="ko-KR" sz="16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2</a:t>
                      </a:r>
                      <a:r>
                        <a:rPr lang="ko-KR" altLang="en-US" sz="16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단계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(1</a:t>
                      </a:r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차년도 이관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r>
                        <a:rPr lang="en-US" altLang="ko-KR" sz="16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3</a:t>
                      </a:r>
                      <a:r>
                        <a:rPr lang="ko-KR" altLang="en-US" sz="16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단계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(2</a:t>
                      </a:r>
                      <a:r>
                        <a:rPr lang="ko-KR" altLang="en-US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차년도 이관</a:t>
                      </a:r>
                      <a:r>
                        <a:rPr lang="en-US" altLang="ko-KR" sz="1400" spc="-10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600" spc="-10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~‘17.12</a:t>
                      </a:r>
                      <a:r>
                        <a:rPr lang="ko-KR" altLang="en-US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-5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050561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16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187624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6981398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기록물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이관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전자결재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4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14</a:t>
            </a:r>
            <a:r>
              <a:rPr lang="ko-KR" altLang="en-US" sz="1400" spc="-100" dirty="0" smtClean="0">
                <a:latin typeface="HY헤드라인M" pitchFamily="18" charset="-127"/>
                <a:ea typeface="HY헤드라인M" pitchFamily="18" charset="-127"/>
              </a:rPr>
              <a:t>년 이전자료 전체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행정전자문서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400" spc="-100" dirty="0" smtClean="0">
                <a:latin typeface="+mj-lt"/>
                <a:ea typeface="HY헤드라인M" pitchFamily="18" charset="-127"/>
              </a:rPr>
              <a:t>‘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04</a:t>
            </a:r>
            <a:r>
              <a:rPr lang="ko-KR" altLang="en-US" sz="1400" spc="-100" dirty="0" smtClean="0">
                <a:latin typeface="HY헤드라인M" pitchFamily="18" charset="-127"/>
                <a:ea typeface="HY헤드라인M" pitchFamily="18" charset="-127"/>
              </a:rPr>
              <a:t>년 이전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400" spc="-100" dirty="0" smtClean="0">
                <a:latin typeface="HY헤드라인M" pitchFamily="18" charset="-127"/>
                <a:ea typeface="HY헤드라인M" pitchFamily="18" charset="-127"/>
              </a:rPr>
              <a:t>보존 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ko-KR" altLang="en-US" sz="1400" spc="-100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1400" spc="-1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400" spc="-1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grpSp>
        <p:nvGrpSpPr>
          <p:cNvPr id="38" name="그룹 37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39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0" name="TextBox 39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269226" y="4346054"/>
            <a:ext cx="422423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기타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저장장치 및 자료 이관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22/47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142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12.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멀티미디어 교육정보시스템 유지관리 용역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83290"/>
            <a:ext cx="541686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교육원 내 멀티미디어시스템 장비의 유지관리 용역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기간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2017.1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~ 2018.12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55881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87033" y="2860524"/>
            <a:ext cx="731482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멀티미디어 방송음향 장비 전문업체 인력지원을 통한 교육행사지원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80" dirty="0" smtClean="0">
                <a:latin typeface="HY헤드라인M" pitchFamily="18" charset="-127"/>
                <a:ea typeface="HY헤드라인M" pitchFamily="18" charset="-127"/>
              </a:rPr>
              <a:t>고품질 동영상 </a:t>
            </a:r>
            <a:r>
              <a:rPr lang="ko-KR" altLang="en-US" spc="-80" dirty="0" err="1" smtClean="0">
                <a:latin typeface="HY헤드라인M" pitchFamily="18" charset="-127"/>
                <a:ea typeface="HY헤드라인M" pitchFamily="18" charset="-127"/>
              </a:rPr>
              <a:t>콘텐츠</a:t>
            </a:r>
            <a:r>
              <a:rPr lang="ko-KR" altLang="en-US" spc="-80" dirty="0" smtClean="0">
                <a:latin typeface="HY헤드라인M" pitchFamily="18" charset="-127"/>
                <a:ea typeface="HY헤드라인M" pitchFamily="18" charset="-127"/>
              </a:rPr>
              <a:t> 제작 및 자체 동영상 </a:t>
            </a:r>
            <a:r>
              <a:rPr lang="ko-KR" altLang="en-US" spc="-80" dirty="0" err="1" smtClean="0">
                <a:latin typeface="HY헤드라인M" pitchFamily="18" charset="-127"/>
                <a:ea typeface="HY헤드라인M" pitchFamily="18" charset="-127"/>
              </a:rPr>
              <a:t>콘텐츠의</a:t>
            </a:r>
            <a:r>
              <a:rPr lang="ko-KR" altLang="en-US" spc="-80" dirty="0" smtClean="0">
                <a:latin typeface="HY헤드라인M" pitchFamily="18" charset="-127"/>
                <a:ea typeface="HY헤드라인M" pitchFamily="18" charset="-127"/>
              </a:rPr>
              <a:t> 사이버 교육 활용 등</a:t>
            </a:r>
            <a:endParaRPr lang="en-US" altLang="ko-KR" spc="-8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49481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08673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100314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660481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사업기본계획 수립 및 사업발주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유지보수 인수인계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7559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2.5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3086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29868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그림 3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2428018"/>
            <a:ext cx="162000" cy="162000"/>
          </a:xfrm>
          <a:prstGeom prst="rect">
            <a:avLst/>
          </a:prstGeom>
        </p:spPr>
      </p:pic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8557" y="3478183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269226" y="4346054"/>
            <a:ext cx="44743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 및 시스템 구축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23/47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7515370" y="603332"/>
            <a:ext cx="1654679" cy="432000"/>
            <a:chOff x="10211975" y="150131"/>
            <a:chExt cx="2349750" cy="576000"/>
          </a:xfrm>
        </p:grpSpPr>
        <p:pic>
          <p:nvPicPr>
            <p:cNvPr id="63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10224460" y="150131"/>
              <a:ext cx="2302651" cy="576000"/>
            </a:xfrm>
            <a:prstGeom prst="rect">
              <a:avLst/>
            </a:prstGeom>
            <a:noFill/>
          </p:spPr>
        </p:pic>
        <p:sp>
          <p:nvSpPr>
            <p:cNvPr id="80" name="TextBox 79"/>
            <p:cNvSpPr txBox="1"/>
            <p:nvPr/>
          </p:nvSpPr>
          <p:spPr>
            <a:xfrm>
              <a:off x="10211975" y="242953"/>
              <a:ext cx="23497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우정공무원교육원</a:t>
              </a:r>
              <a:endParaRPr lang="ko-KR" altLang="en-US" sz="14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652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13.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교육정보시스템 통합 유지관리 용역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83290"/>
            <a:ext cx="418576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교육원 내 정보시스템의 유지관리 용역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기간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2017.1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~ 2018.12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8445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94867" y="2870049"/>
            <a:ext cx="619592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교육원 내 정보시스템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HW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및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SW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전문 유지관리 인력 지원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교육원 내 정보시스템 각종 장애 및 개선작업 수행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49481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99148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17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008604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사업기본계획 수립 및 사업발주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유지보수 인수인계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7559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2.5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43766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그림 3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2389918"/>
            <a:ext cx="162000" cy="162000"/>
          </a:xfrm>
          <a:prstGeom prst="rect">
            <a:avLst/>
          </a:prstGeom>
        </p:spPr>
      </p:pic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8557" y="3478183"/>
            <a:ext cx="162000" cy="162000"/>
          </a:xfrm>
          <a:prstGeom prst="rect">
            <a:avLst/>
          </a:prstGeom>
        </p:spPr>
      </p:pic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269226" y="4346054"/>
            <a:ext cx="44743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 및 시스템 구축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24/47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3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4" name="TextBox 43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7515370" y="603332"/>
            <a:ext cx="1654679" cy="432000"/>
            <a:chOff x="10211975" y="150131"/>
            <a:chExt cx="2349750" cy="576000"/>
          </a:xfrm>
        </p:grpSpPr>
        <p:pic>
          <p:nvPicPr>
            <p:cNvPr id="47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10224460" y="150131"/>
              <a:ext cx="2302651" cy="576000"/>
            </a:xfrm>
            <a:prstGeom prst="rect">
              <a:avLst/>
            </a:prstGeom>
            <a:noFill/>
          </p:spPr>
        </p:pic>
        <p:sp>
          <p:nvSpPr>
            <p:cNvPr id="48" name="TextBox 47"/>
            <p:cNvSpPr txBox="1"/>
            <p:nvPr/>
          </p:nvSpPr>
          <p:spPr>
            <a:xfrm>
              <a:off x="10211975" y="242953"/>
              <a:ext cx="23497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우정공무원교육원</a:t>
              </a:r>
              <a:endParaRPr lang="ko-KR" altLang="en-US" sz="14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554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14. </a:t>
            </a:r>
            <a:r>
              <a:rPr lang="ko-KR" altLang="en-US" sz="2200" b="1" dirty="0" err="1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교육포털시스템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SW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및 </a:t>
            </a:r>
            <a:r>
              <a:rPr lang="ko-KR" altLang="en-US" sz="2200" b="1" dirty="0" err="1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콘텐츠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 유지관리 용역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72816"/>
            <a:ext cx="5262979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교육포털 시스템 및 사이버 교육 </a:t>
            </a:r>
            <a:r>
              <a:rPr lang="ko-KR" altLang="en-US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콘텐츠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유지관리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기간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2017.1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~ 2018.12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6540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804392" y="2879574"/>
            <a:ext cx="558999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교육포털시스템의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365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일 중단 없는 교육서비스 제공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교육콘텐츠의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관리효율화로 교육효과 극대화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78056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18198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078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936294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사업기본계획 수립 및 사업발주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유지보수 인수인계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7559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1.8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그림 3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2389918"/>
            <a:ext cx="162000" cy="162000"/>
          </a:xfrm>
          <a:prstGeom prst="rect">
            <a:avLst/>
          </a:prstGeom>
        </p:spPr>
      </p:pic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8557" y="3497233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269226" y="4346054"/>
            <a:ext cx="224292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유지관리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25/47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7515370" y="603332"/>
            <a:ext cx="1654679" cy="432000"/>
            <a:chOff x="10211975" y="150131"/>
            <a:chExt cx="2349750" cy="576000"/>
          </a:xfrm>
        </p:grpSpPr>
        <p:pic>
          <p:nvPicPr>
            <p:cNvPr id="46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10224460" y="150131"/>
              <a:ext cx="2302651" cy="576000"/>
            </a:xfrm>
            <a:prstGeom prst="rect">
              <a:avLst/>
            </a:prstGeom>
            <a:noFill/>
          </p:spPr>
        </p:pic>
        <p:sp>
          <p:nvSpPr>
            <p:cNvPr id="47" name="TextBox 46"/>
            <p:cNvSpPr txBox="1"/>
            <p:nvPr/>
          </p:nvSpPr>
          <p:spPr>
            <a:xfrm>
              <a:off x="10211975" y="242953"/>
              <a:ext cx="23497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우정공무원교육원</a:t>
              </a:r>
              <a:endParaRPr lang="ko-KR" altLang="en-US" sz="14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6895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15. 2016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년 학사행정시스템 재개발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818146" y="1810291"/>
            <a:ext cx="7321235" cy="8771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현 학사행정시스템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(2003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 개발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의 취약점과 성능개선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을 위한 재개발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*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학사행정시스템은 교육업무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과정계획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운영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평가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설문조사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지원</a:t>
            </a:r>
            <a:endParaRPr lang="en-US" altLang="ko-KR" sz="160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4721" y="1988840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816176" y="2868428"/>
            <a:ext cx="7151317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정부통합전산센터의 서버교체 사업과 병행하여 </a:t>
            </a:r>
            <a:r>
              <a:rPr lang="en-US" altLang="ko-KR" spc="-50" dirty="0" smtClean="0">
                <a:latin typeface="HY헤드라인M" pitchFamily="18" charset="-127"/>
                <a:ea typeface="HY헤드라인M" pitchFamily="18" charset="-127"/>
              </a:rPr>
              <a:t>S/W 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재개발 사업 추진</a:t>
            </a:r>
            <a:endParaRPr lang="en-US" altLang="ko-KR" spc="-5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5549" y="3055551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22592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5183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138838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사업기본계획 수립 및 심의발주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응용 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S/W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및 구축완료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199285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4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10818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13732" y="3269642"/>
            <a:ext cx="324319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전자정부 표준프레임워크 도입</a:t>
            </a:r>
            <a:endParaRPr lang="en-US" altLang="ko-KR" spc="-5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3105" y="345676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269226" y="4346054"/>
            <a:ext cx="2829621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응용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개발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1" name="그림 4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26/47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4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5" name="TextBox 44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7515370" y="603332"/>
            <a:ext cx="1654679" cy="432000"/>
            <a:chOff x="10211975" y="150131"/>
            <a:chExt cx="2349750" cy="576000"/>
          </a:xfrm>
        </p:grpSpPr>
        <p:pic>
          <p:nvPicPr>
            <p:cNvPr id="48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10224460" y="150131"/>
              <a:ext cx="2302651" cy="576000"/>
            </a:xfrm>
            <a:prstGeom prst="rect">
              <a:avLst/>
            </a:prstGeom>
            <a:noFill/>
          </p:spPr>
        </p:pic>
        <p:sp>
          <p:nvSpPr>
            <p:cNvPr id="49" name="TextBox 48"/>
            <p:cNvSpPr txBox="1"/>
            <p:nvPr/>
          </p:nvSpPr>
          <p:spPr>
            <a:xfrm>
              <a:off x="10211975" y="242953"/>
              <a:ext cx="23497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우정공무원교육원</a:t>
              </a:r>
              <a:endParaRPr lang="ko-KR" altLang="en-US" sz="14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552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16.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교육정보시스템 서버 교체에 따른 시스템 재설치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802340"/>
            <a:ext cx="687880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2016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년 정부통합전산센터의 교육정보시스템 업그레이드에 따른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응용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S/W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개선 및 재설치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8445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816176" y="2881511"/>
            <a:ext cx="7080785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정부통합전산센터 신형서버에 교육원 응용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S/W </a:t>
            </a:r>
            <a:r>
              <a:rPr lang="ko-KR" altLang="en-US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커스터마이징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설치</a:t>
            </a:r>
            <a:endParaRPr lang="en-US" altLang="ko-KR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5549" y="3068634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99148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17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948346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사업기본계획 수립 및 심의발주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6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안정화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199285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69226" y="4346054"/>
            <a:ext cx="452239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응용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S/W </a:t>
            </a:r>
            <a:r>
              <a:rPr lang="ko-KR" altLang="en-US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커스터마이징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재설치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813732" y="3330984"/>
            <a:ext cx="693651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타 정보시스템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(ERP, e-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사람 등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연계업무의 안정성 및 효율성 확보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3105" y="3518107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27/47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Ⅲ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우정사무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7515370" y="603332"/>
            <a:ext cx="1654679" cy="432000"/>
            <a:chOff x="10211975" y="150131"/>
            <a:chExt cx="2349750" cy="576000"/>
          </a:xfrm>
        </p:grpSpPr>
        <p:pic>
          <p:nvPicPr>
            <p:cNvPr id="47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10224460" y="150131"/>
              <a:ext cx="2302651" cy="576000"/>
            </a:xfrm>
            <a:prstGeom prst="rect">
              <a:avLst/>
            </a:prstGeom>
            <a:noFill/>
          </p:spPr>
        </p:pic>
        <p:sp>
          <p:nvSpPr>
            <p:cNvPr id="48" name="TextBox 47"/>
            <p:cNvSpPr txBox="1"/>
            <p:nvPr/>
          </p:nvSpPr>
          <p:spPr>
            <a:xfrm>
              <a:off x="10211975" y="242953"/>
              <a:ext cx="23497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우정공무원교육원</a:t>
              </a:r>
              <a:endParaRPr lang="ko-KR" altLang="en-US" sz="14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397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85874" y="2906899"/>
            <a:ext cx="6572252" cy="1044203"/>
            <a:chOff x="3914776" y="2008359"/>
            <a:chExt cx="8763002" cy="1392271"/>
          </a:xfrm>
        </p:grpSpPr>
        <p:pic>
          <p:nvPicPr>
            <p:cNvPr id="12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34324" b="50833"/>
            <a:stretch>
              <a:fillRect/>
            </a:stretch>
          </p:blipFill>
          <p:spPr bwMode="auto">
            <a:xfrm>
              <a:off x="7588345" y="2008696"/>
              <a:ext cx="3784515" cy="1390650"/>
            </a:xfrm>
            <a:prstGeom prst="rect">
              <a:avLst/>
            </a:prstGeom>
            <a:noFill/>
          </p:spPr>
        </p:pic>
        <p:pic>
          <p:nvPicPr>
            <p:cNvPr id="13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26146" t="28889" r="33593" b="50833"/>
            <a:stretch>
              <a:fillRect/>
            </a:stretch>
          </p:blipFill>
          <p:spPr bwMode="auto">
            <a:xfrm>
              <a:off x="3914776" y="2008359"/>
              <a:ext cx="3681423" cy="1390650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4300525" y="2173811"/>
              <a:ext cx="604319" cy="1046440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4500" b="1" dirty="0" smtClean="0">
                  <a:solidFill>
                    <a:schemeClr val="bg1"/>
                  </a:solidFill>
                  <a:latin typeface="Adobe Arabic" pitchFamily="18" charset="-78"/>
                  <a:ea typeface="인터파크고딕 B" charset="-127"/>
                  <a:cs typeface="Adobe Arabic" pitchFamily="18" charset="-78"/>
                </a:rPr>
                <a:t>Ⅳ</a:t>
              </a:r>
              <a:endParaRPr lang="ko-KR" altLang="en-US" sz="4500" b="1" dirty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endParaRPr>
            </a:p>
          </p:txBody>
        </p:sp>
        <p:pic>
          <p:nvPicPr>
            <p:cNvPr id="15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26354" b="50833"/>
            <a:stretch>
              <a:fillRect/>
            </a:stretch>
          </p:blipFill>
          <p:spPr bwMode="auto">
            <a:xfrm>
              <a:off x="11372859" y="2009980"/>
              <a:ext cx="1304919" cy="1390650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5166735" y="2314666"/>
              <a:ext cx="7166231" cy="75405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sz="3075" spc="-150" dirty="0" smtClean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우편업무 </a:t>
              </a:r>
              <a:r>
                <a:rPr lang="ko-KR" altLang="en-US" sz="3075" spc="-150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정보화 세부 투자계획</a:t>
              </a: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TextBox 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28/47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517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1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2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8" name="그림 17" descr="메인_수정_1.png"/>
          <p:cNvPicPr>
            <a:picLocks/>
          </p:cNvPicPr>
          <p:nvPr/>
        </p:nvPicPr>
        <p:blipFill>
          <a:blip r:embed="rId3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우편업무용 전산장비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(PDA)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도입 및 설치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25603"/>
            <a:ext cx="7167347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노후화된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우편업무용 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PDA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를 적기 교체 보급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하여 우편서비스 경쟁력 강화</a:t>
            </a:r>
            <a:endParaRPr lang="ko-KR" altLang="en-US" sz="1400" spc="-1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1898194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5513048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현장 집배원의 업무 운용에 적합한 최적의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PDA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도입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99148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075" y="40717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070967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제안요청서 검토 및 내부 심의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장비설치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철거 및 검사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사업인수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7</a:t>
                      </a:r>
                      <a:r>
                        <a:rPr lang="ko-KR" altLang="en-US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~12</a:t>
                      </a:r>
                      <a:r>
                        <a:rPr lang="ko-KR" altLang="en-US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-5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050561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44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4685898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도입장비에 대한 하자보수 및 유지관리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(1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4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773912" y="2171299"/>
            <a:ext cx="656782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안드로이드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기반 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PDA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 시범사업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실시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도입 장비대수는 검토 중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400" spc="-1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4176" y="2343890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269226" y="4346054"/>
            <a:ext cx="237757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1" name="그림 40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29/47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950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2.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우편업무용 전산장비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(PC</a:t>
            </a:r>
            <a:r>
              <a:rPr lang="ko-KR" altLang="en-US" sz="2200" b="1" dirty="0" err="1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ㆍ부가장비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)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도입 및 설치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94611"/>
            <a:ext cx="733534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노후장비 </a:t>
            </a:r>
            <a:r>
              <a:rPr lang="ko-KR" altLang="en-US" spc="-8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적기교체</a:t>
            </a:r>
            <a:r>
              <a:rPr lang="ko-KR" altLang="en-US" spc="-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및 신규수요 장비의 보급</a:t>
            </a:r>
            <a:r>
              <a:rPr lang="ko-KR" altLang="en-US" spc="-80" dirty="0" smtClean="0">
                <a:latin typeface="HY헤드라인M" pitchFamily="18" charset="-127"/>
                <a:ea typeface="HY헤드라인M" pitchFamily="18" charset="-127"/>
              </a:rPr>
              <a:t>으로 우편업무 정보화 확대와</a:t>
            </a:r>
            <a:endParaRPr lang="en-US" altLang="ko-KR" spc="-8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80" dirty="0" smtClean="0">
                <a:latin typeface="HY헤드라인M" pitchFamily="18" charset="-127"/>
                <a:ea typeface="HY헤드라인M" pitchFamily="18" charset="-127"/>
              </a:rPr>
              <a:t>우편정보시스템의 안정적인 운용을 통한 우편서비스 경쟁력 강화</a:t>
            </a:r>
            <a:endParaRPr lang="ko-KR" altLang="en-US" spc="-8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67204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6186309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사용자의 편리성과 우편업무 운영에 적합한 전산장비 도입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08673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81264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806528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제안요청서 검토 및 내부 심의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3/4~4/4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장비설치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철거 및 검사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, 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사업인수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7</a:t>
                      </a:r>
                      <a:r>
                        <a:rPr lang="ko-KR" altLang="en-US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~12</a:t>
                      </a:r>
                      <a:r>
                        <a:rPr lang="ko-KR" altLang="en-US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-5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85214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117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28908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4685898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도입장비에 대한 하자보수 및 유지관리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269226" y="4346054"/>
            <a:ext cx="237757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30/47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102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3.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우편정보시스템 통합 전산장비 도입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42854"/>
            <a:ext cx="7455887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정보화사업에 소요되는 전산장비의 </a:t>
            </a:r>
            <a:r>
              <a:rPr lang="ko-KR" altLang="en-US" spc="-100" dirty="0" err="1" smtClean="0">
                <a:latin typeface="HY헤드라인M" pitchFamily="18" charset="-127"/>
                <a:ea typeface="HY헤드라인M" pitchFamily="18" charset="-127"/>
              </a:rPr>
              <a:t>활용성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강화를 위한 통합 전산장비 도입</a:t>
            </a:r>
            <a:endParaRPr lang="ko-KR" altLang="en-US" spc="-1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15447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7151317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spc="-5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개의 정보화사업에 소요되는 </a:t>
            </a:r>
            <a:r>
              <a:rPr lang="ko-KR" altLang="en-US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서버</a:t>
            </a:r>
            <a:r>
              <a:rPr lang="en-US" altLang="ko-KR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스토리지</a:t>
            </a:r>
            <a:r>
              <a:rPr lang="en-US" altLang="ko-KR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DBMS </a:t>
            </a:r>
            <a:r>
              <a:rPr lang="ko-KR" altLang="en-US" spc="-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등 전산장비 도입</a:t>
            </a:r>
            <a:endParaRPr lang="ko-KR" altLang="en-US" spc="-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99148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17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857339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 수행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-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-5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233304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14.2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7212231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블레이드 서버 </a:t>
            </a:r>
            <a:r>
              <a:rPr lang="ko-KR" altLang="en-US" spc="-1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망분리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GXS OS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및 연계방식 변경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등에 따른 전산장비 도입</a:t>
            </a:r>
            <a:endParaRPr lang="ko-KR" altLang="en-US" sz="1400" spc="-1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768286" y="2189463"/>
            <a:ext cx="5150128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우편정보시스템 인프라 개선</a:t>
            </a:r>
            <a:r>
              <a:rPr lang="ko-KR" altLang="en-US" spc="-80" dirty="0" smtClean="0">
                <a:latin typeface="HY헤드라인M" pitchFamily="18" charset="-127"/>
                <a:ea typeface="HY헤드라인M" pitchFamily="18" charset="-127"/>
              </a:rPr>
              <a:t>을 위한 전산장비 도입</a:t>
            </a:r>
            <a:endParaRPr lang="ko-KR" altLang="en-US" spc="-8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48550" y="2362056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269226" y="4346054"/>
            <a:ext cx="237757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1" name="그림 4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31/47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4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5" name="TextBox 44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331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4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우편정보시스템 응용프로그램 유지관리 용역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911015"/>
            <a:ext cx="7609776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50" dirty="0" smtClean="0">
                <a:latin typeface="HY헤드라인M" pitchFamily="18" charset="-127"/>
                <a:ea typeface="HY헤드라인M" pitchFamily="18" charset="-127"/>
              </a:rPr>
              <a:t>우편정보시스템의 안정적 운영</a:t>
            </a:r>
            <a:r>
              <a:rPr lang="en-US" altLang="ko-KR" spc="-150" dirty="0" smtClean="0">
                <a:latin typeface="HY헤드라인M" pitchFamily="18" charset="-127"/>
                <a:ea typeface="HY헤드라인M" pitchFamily="18" charset="-127"/>
              </a:rPr>
              <a:t>ᆞ</a:t>
            </a:r>
            <a:r>
              <a:rPr lang="ko-KR" altLang="en-US" spc="-150" dirty="0" smtClean="0">
                <a:latin typeface="HY헤드라인M" pitchFamily="18" charset="-127"/>
                <a:ea typeface="HY헤드라인M" pitchFamily="18" charset="-127"/>
              </a:rPr>
              <a:t>관리를 위해 전문업체를 통한 </a:t>
            </a:r>
            <a:r>
              <a:rPr lang="ko-KR" altLang="en-US" spc="-150" dirty="0" err="1" smtClean="0">
                <a:latin typeface="HY헤드라인M" pitchFamily="18" charset="-127"/>
                <a:ea typeface="HY헤드라인M" pitchFamily="18" charset="-127"/>
              </a:rPr>
              <a:t>아웃소싱</a:t>
            </a:r>
            <a:r>
              <a:rPr lang="ko-KR" altLang="en-US" spc="-150" dirty="0" smtClean="0">
                <a:latin typeface="HY헤드라인M" pitchFamily="18" charset="-127"/>
                <a:ea typeface="HY헤드라인M" pitchFamily="18" charset="-127"/>
              </a:rPr>
              <a:t> 추진</a:t>
            </a:r>
            <a:endParaRPr lang="en-US" altLang="ko-KR" spc="-15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208360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8499" y="2785236"/>
            <a:ext cx="6933308" cy="10895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2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유지보수 대상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우편정보시스템 응용프로그램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상용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S/W</a:t>
            </a:r>
          </a:p>
          <a:p>
            <a:pPr>
              <a:lnSpc>
                <a:spcPct val="120000"/>
              </a:lnSpc>
            </a:pP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*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규모 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: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응용프로그램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(135,870fp),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상용 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S/W(29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종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), 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전산장비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서버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9</a:t>
            </a:r>
            <a:r>
              <a:rPr lang="ko-KR" altLang="en-US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종</a:t>
            </a:r>
            <a:r>
              <a:rPr lang="en-US" altLang="ko-KR" sz="16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endParaRPr lang="en-US" altLang="ko-KR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>
              <a:lnSpc>
                <a:spcPct val="12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용역범위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AP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유지관리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장애관리 및 사용자 지원</a:t>
            </a:r>
            <a:endParaRPr lang="en-US" altLang="ko-KR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38468" y="292601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99148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17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600715"/>
              </p:ext>
            </p:extLst>
          </p:nvPr>
        </p:nvGraphicFramePr>
        <p:xfrm>
          <a:off x="951704" y="5379996"/>
          <a:ext cx="7200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3960000"/>
                <a:gridCol w="180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 및 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‘16.10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7481535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204</a:t>
            </a:r>
            <a:r>
              <a:rPr lang="ko-KR" altLang="en-US" spc="-1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en-US" altLang="ko-KR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192</a:t>
            </a:r>
            <a:r>
              <a:rPr lang="ko-KR" altLang="en-US" sz="16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응용프로그램 유지관리</a:t>
            </a:r>
            <a:r>
              <a:rPr lang="en-US" altLang="ko-KR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/ 12</a:t>
            </a:r>
            <a:r>
              <a:rPr lang="ko-KR" altLang="en-US" sz="1600" spc="-1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상용</a:t>
            </a:r>
            <a:r>
              <a:rPr lang="en-US" altLang="ko-KR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S/W </a:t>
            </a:r>
            <a:r>
              <a:rPr lang="ko-KR" altLang="en-US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유지관리</a:t>
            </a:r>
            <a:r>
              <a:rPr lang="en-US" altLang="ko-KR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sz="16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6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52226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10818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그림 3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31596" y="3599563"/>
            <a:ext cx="162000" cy="16200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32/47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1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2" name="TextBox 41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8535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5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우편물류시스템 차세대를 위한 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BPR/ISP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용역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982581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920540"/>
            <a:ext cx="7263527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우편물류 인프라 재구조화</a:t>
            </a:r>
            <a:r>
              <a:rPr lang="ko-KR" altLang="en-US" spc="-150" dirty="0" smtClean="0">
                <a:latin typeface="HY헤드라인M" pitchFamily="18" charset="-127"/>
                <a:ea typeface="HY헤드라인M" pitchFamily="18" charset="-127"/>
              </a:rPr>
              <a:t> 및</a:t>
            </a:r>
            <a:r>
              <a:rPr lang="ko-KR" altLang="en-US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미래지향적 물류체계 정립</a:t>
            </a:r>
            <a:r>
              <a:rPr lang="ko-KR" altLang="en-US" spc="-150" dirty="0" smtClean="0">
                <a:latin typeface="HY헤드라인M" pitchFamily="18" charset="-127"/>
                <a:ea typeface="HY헤드라인M" pitchFamily="18" charset="-127"/>
              </a:rPr>
              <a:t>을 위한 마스터 플랜</a:t>
            </a:r>
            <a:endParaRPr lang="en-US" altLang="ko-KR" spc="-15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2093131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11964"/>
            <a:ext cx="8165822" cy="1139559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800017" y="2747430"/>
            <a:ext cx="7032694" cy="107414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spcAft>
                <a:spcPts val="600"/>
              </a:spcAft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모바일 기반의 우편업무 등 글로벌 추세를 반영한 프로세스 재정립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빅데이터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활용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, 4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자물류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(4PL)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사업추진을 위한 종합물류시스템 구축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정부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ICT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정책 및 최신기술을 적용한 고도화 추진방안 마련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87427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0738" y="288246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99148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17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526829"/>
              </p:ext>
            </p:extLst>
          </p:nvPr>
        </p:nvGraphicFramePr>
        <p:xfrm>
          <a:off x="951704" y="5379996"/>
          <a:ext cx="7200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 및 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6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계약 체결 및 정보화 전략계획 수립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199285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5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10818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그림 3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660" y="3222364"/>
            <a:ext cx="162000" cy="162000"/>
          </a:xfrm>
          <a:prstGeom prst="rect">
            <a:avLst/>
          </a:prstGeom>
        </p:spPr>
      </p:pic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48193" y="3564941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269226" y="4346054"/>
            <a:ext cx="224292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연구개발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33/47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640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6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내용증명 및 계약고객전용시스템 고도화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65706"/>
            <a:ext cx="712887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대량의 내용증명 우편물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일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50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만건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이상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의 처리를 위한 시스템개선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기존시스템의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Active-X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제거하고 다양한 브라우저를 지원토록 개선</a:t>
            </a:r>
            <a:endParaRPr lang="en-US" altLang="ko-KR" dirty="0" smtClean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55881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85342" y="2844406"/>
            <a:ext cx="727314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다량 내용증명 우편물을 접수부터 출력까지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보안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통제 강화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된 시스템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Active-X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대체기술이 적용된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UI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툴 도입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모바일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앱서비스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개발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44354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99148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17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861932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 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 수행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10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310248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31.1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43766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그림 3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2408968"/>
            <a:ext cx="162000" cy="162000"/>
          </a:xfrm>
          <a:prstGeom prst="rect">
            <a:avLst/>
          </a:prstGeom>
        </p:spPr>
      </p:pic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8557" y="3473056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269226" y="4346054"/>
            <a:ext cx="236795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34/47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526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7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우편 개인정보 처리 이력관리 시스템 구축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67905"/>
            <a:ext cx="603242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우편 고객의 개인정보 처리과정에 대한 이력관리를 통해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고객 개인정보 내부통제 강화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정보보안 사고 예방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4049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92263" y="2860524"/>
            <a:ext cx="701345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다양한 조건에 의한 조회이력 및 통계 등 관리기능 구현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대량 로그분석을 통한 개인정보 위협관리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이상 징후탐지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기능 구현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39956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08673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81264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329747"/>
              </p:ext>
            </p:extLst>
          </p:nvPr>
        </p:nvGraphicFramePr>
        <p:xfrm>
          <a:off x="951704" y="5379996"/>
          <a:ext cx="7200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 및 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공고 중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구축 완료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(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안정화 포함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)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3409908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10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현재 공고 중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8557" y="3468658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434786" y="4346054"/>
            <a:ext cx="2367956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1505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35/47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800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8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우정사업 상품홍보관리시스템 구축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76697"/>
            <a:ext cx="641714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우체국의 홍보용 디스플레이기를 통합 관리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하도록 구축하여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우편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ᆞ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금융 상품 홍보 강화</a:t>
            </a:r>
            <a:endParaRPr lang="en-US" altLang="ko-KR" dirty="0" smtClean="0">
              <a:solidFill>
                <a:srgbClr val="0000F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49288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842492" y="2861257"/>
            <a:ext cx="709040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홍보담당자가 관리서버에서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방송컨텐츠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통합관리할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수 있도록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우체국별</a:t>
            </a:r>
            <a:r>
              <a:rPr lang="en-US" altLang="ko-KR" spc="-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홍보용 디스플레이기를 미디어제어기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pc="-1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셋톱박스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로 연결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ᆞ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설치</a:t>
            </a:r>
            <a:endParaRPr lang="en-US" altLang="ko-KR" spc="-1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40689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90167" y="3868681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88593" y="3917873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9078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023684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3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사업기본계획 수립 및 사업발주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유지보수 인수인계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4064" y="4322497"/>
            <a:ext cx="199285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9858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69226" y="4346054"/>
            <a:ext cx="3118161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및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S/W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36/47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1" name="TextBox 40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Ⅳ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우편업무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959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321879" y="2906899"/>
            <a:ext cx="6500243" cy="1044203"/>
            <a:chOff x="3914776" y="2008359"/>
            <a:chExt cx="8666991" cy="1392271"/>
          </a:xfrm>
        </p:grpSpPr>
        <p:pic>
          <p:nvPicPr>
            <p:cNvPr id="12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34324" b="50833"/>
            <a:stretch>
              <a:fillRect/>
            </a:stretch>
          </p:blipFill>
          <p:spPr bwMode="auto">
            <a:xfrm>
              <a:off x="7588345" y="2008696"/>
              <a:ext cx="3688504" cy="1390650"/>
            </a:xfrm>
            <a:prstGeom prst="rect">
              <a:avLst/>
            </a:prstGeom>
            <a:noFill/>
          </p:spPr>
        </p:pic>
        <p:pic>
          <p:nvPicPr>
            <p:cNvPr id="13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26146" t="28889" r="33593" b="50833"/>
            <a:stretch>
              <a:fillRect/>
            </a:stretch>
          </p:blipFill>
          <p:spPr bwMode="auto">
            <a:xfrm>
              <a:off x="3914776" y="2008359"/>
              <a:ext cx="3681423" cy="1390650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4300525" y="2173811"/>
              <a:ext cx="604319" cy="1046440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4500" b="1" dirty="0" smtClean="0">
                  <a:solidFill>
                    <a:schemeClr val="bg1"/>
                  </a:solidFill>
                  <a:latin typeface="Adobe Arabic" pitchFamily="18" charset="-78"/>
                  <a:ea typeface="인터파크고딕 B" charset="-127"/>
                  <a:cs typeface="Adobe Arabic" pitchFamily="18" charset="-78"/>
                </a:rPr>
                <a:t>Ⅴ</a:t>
              </a:r>
              <a:endParaRPr lang="ko-KR" altLang="en-US" sz="4500" b="1" dirty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endParaRPr>
            </a:p>
          </p:txBody>
        </p:sp>
        <p:pic>
          <p:nvPicPr>
            <p:cNvPr id="15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26354" b="50833"/>
            <a:stretch>
              <a:fillRect/>
            </a:stretch>
          </p:blipFill>
          <p:spPr bwMode="auto">
            <a:xfrm>
              <a:off x="11276848" y="2009980"/>
              <a:ext cx="1304919" cy="1390650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5166735" y="2314666"/>
              <a:ext cx="7166231" cy="75405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sz="3075" spc="-150" dirty="0" smtClean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금융업무 </a:t>
              </a:r>
              <a:r>
                <a:rPr lang="ko-KR" altLang="en-US" sz="3075" spc="-150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정보화 세부 투자계획</a:t>
              </a: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TextBox 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37/47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742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우체국 금융 노후 전산장비 교체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67905"/>
            <a:ext cx="734047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우체국 금융 노후 전산장비 교체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및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신규 수요 장비 적기 보급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을 통한 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금융서비스 경쟁력 강화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4049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7481"/>
            <a:ext cx="7398179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금융업무 운영에 적합한 전산장비 도입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(PC,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카드발급프린터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등 총 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14,000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대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pc="-1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3007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05008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7759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458908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 및 제안 요청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1~3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장비 설치 및 철거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7~9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2750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71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34241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72938" y="3281209"/>
            <a:ext cx="4762842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도입장비에 대한 하자보수 및 유지관리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(1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3202" y="3453800"/>
            <a:ext cx="162000" cy="1620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4269226" y="4346054"/>
            <a:ext cx="237757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- 3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8/47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5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6" name="TextBox 45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Ⅴ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금융업무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386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1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2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Ⅴ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금융업무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8" name="그림 17" descr="메인_수정_1.png"/>
          <p:cNvPicPr>
            <a:picLocks/>
          </p:cNvPicPr>
          <p:nvPr/>
        </p:nvPicPr>
        <p:blipFill>
          <a:blip r:embed="rId3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2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금융시스템 프로그램 유지관리 사업자 선정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65706"/>
            <a:ext cx="6724918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금융시스템 유지관리 사업의 사용자 지원강화 및 품질향상 도모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계약기간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2017.1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~ 2018.12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1938297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94867" y="2852465"/>
            <a:ext cx="587853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시스템 안정화를 위한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AP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개발 및 사용자 지원 강화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응용프로그램 및 업무용 패키지 소프트웨어의 통합발주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78405" y="3041422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18198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075" y="409078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39138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268528"/>
                <a:gridCol w="1491472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사업기본계획 수립 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사업예산 및 추진계획 협의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 발주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9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76229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248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dirty="0" smtClean="0">
                <a:solidFill>
                  <a:srgbClr val="0000FF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6" name="그림 35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4176" y="2372334"/>
            <a:ext cx="162000" cy="162000"/>
          </a:xfrm>
          <a:prstGeom prst="rect">
            <a:avLst/>
          </a:prstGeom>
        </p:spPr>
      </p:pic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88557" y="3460599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694199" y="4346054"/>
            <a:ext cx="224292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유지관리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4463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39/47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739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3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비대면 실명확인 시스템 구축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172961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5574" y="1673662"/>
            <a:ext cx="6417141" cy="112338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급변하는 금융시장 환경에 대응하는 전자금융 성장기반 조성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다양한 고객의 요구와 </a:t>
            </a:r>
            <a:r>
              <a:rPr lang="ko-KR" altLang="en-US" sz="1600" dirty="0" err="1" smtClean="0">
                <a:latin typeface="HY헤드라인M" pitchFamily="18" charset="-127"/>
                <a:ea typeface="HY헤드라인M" pitchFamily="18" charset="-127"/>
              </a:rPr>
              <a:t>핀테크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 등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IT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기술 기반 서비스 급증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고객 편의성 및 금융서비스 제고를 위한 간편이용 서비스 개발</a:t>
            </a:r>
            <a:endParaRPr lang="en-US" altLang="ko-KR" sz="16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6357" y="1858328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28793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804392" y="2879574"/>
            <a:ext cx="6849952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공인인증서를 대체할 생체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지문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홍체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정맥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얼굴 등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인증방식 검토</a:t>
            </a:r>
            <a:endParaRPr lang="en-US" altLang="ko-KR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인증목적에 맞는 본인인증 절차 간소화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6896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08673"/>
            <a:ext cx="554190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81264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751806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268528"/>
                <a:gridCol w="1491472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3/4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6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~7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구축 완료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8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199285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9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8557" y="3501008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269226" y="4346054"/>
            <a:ext cx="416652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신규시스템 구축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40/47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Ⅴ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금융업무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287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4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노후 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UPS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및 배터리 교체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172961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5574" y="1814334"/>
            <a:ext cx="7417415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우체국 금융 전산장비 전원공급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무정전전원장치용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배터리 교체를 통한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금융서비스 경쟁력 강화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6357" y="1990213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28793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804392" y="2879574"/>
            <a:ext cx="5301451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무보수무누액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밀폐형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배터리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13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종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14,400cell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배터리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및 전원케이블 교체 설치 및 하자관리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(2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78405" y="3068960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943841"/>
            <a:ext cx="4772460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년간 단가계약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116432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767584"/>
              </p:ext>
            </p:extLst>
          </p:nvPr>
        </p:nvGraphicFramePr>
        <p:xfrm>
          <a:off x="951704" y="5379996"/>
          <a:ext cx="7200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268528"/>
                <a:gridCol w="1491472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발주 및 사업자 선정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2/4~4/4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err="1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폐배터리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철거 및 설치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48018"/>
            <a:ext cx="212750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15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20609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1200333" y="5028665"/>
            <a:ext cx="2003515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7" name="그림 3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88557" y="3501008"/>
            <a:ext cx="162000" cy="1620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4269226" y="4354846"/>
            <a:ext cx="2300630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구입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27437"/>
            <a:ext cx="162000" cy="162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41/47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2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Ⅴ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금융업무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7515370" y="603332"/>
            <a:ext cx="1654679" cy="432000"/>
            <a:chOff x="10211975" y="150131"/>
            <a:chExt cx="2349750" cy="576000"/>
          </a:xfrm>
        </p:grpSpPr>
        <p:pic>
          <p:nvPicPr>
            <p:cNvPr id="46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10224460" y="150131"/>
              <a:ext cx="2302651" cy="576000"/>
            </a:xfrm>
            <a:prstGeom prst="rect">
              <a:avLst/>
            </a:prstGeom>
            <a:noFill/>
          </p:spPr>
        </p:pic>
        <p:sp>
          <p:nvSpPr>
            <p:cNvPr id="47" name="TextBox 46"/>
            <p:cNvSpPr txBox="1"/>
            <p:nvPr/>
          </p:nvSpPr>
          <p:spPr>
            <a:xfrm>
              <a:off x="10211975" y="242953"/>
              <a:ext cx="2349750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우정조달사무소</a:t>
              </a:r>
              <a:endParaRPr lang="ko-KR" altLang="en-US" sz="14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191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85874" y="2906899"/>
            <a:ext cx="6572252" cy="1044203"/>
            <a:chOff x="3914776" y="2008359"/>
            <a:chExt cx="8763002" cy="1392271"/>
          </a:xfrm>
        </p:grpSpPr>
        <p:pic>
          <p:nvPicPr>
            <p:cNvPr id="12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34324" b="50833"/>
            <a:stretch>
              <a:fillRect/>
            </a:stretch>
          </p:blipFill>
          <p:spPr bwMode="auto">
            <a:xfrm>
              <a:off x="7588345" y="2008696"/>
              <a:ext cx="3784515" cy="1390650"/>
            </a:xfrm>
            <a:prstGeom prst="rect">
              <a:avLst/>
            </a:prstGeom>
            <a:noFill/>
          </p:spPr>
        </p:pic>
        <p:pic>
          <p:nvPicPr>
            <p:cNvPr id="13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26146" t="28889" r="33593" b="50833"/>
            <a:stretch>
              <a:fillRect/>
            </a:stretch>
          </p:blipFill>
          <p:spPr bwMode="auto">
            <a:xfrm>
              <a:off x="3914776" y="2008359"/>
              <a:ext cx="3681423" cy="1390650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4300525" y="2173811"/>
              <a:ext cx="604319" cy="1046440"/>
            </a:xfrm>
            <a:prstGeom prst="rect">
              <a:avLst/>
            </a:prstGeom>
          </p:spPr>
          <p:txBody>
            <a:bodyPr wrap="square" rtlCol="0" anchor="ctr" anchorCtr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pPr algn="ctr"/>
              <a:r>
                <a:rPr lang="en-US" altLang="ko-KR" sz="4500" b="1" dirty="0" smtClean="0">
                  <a:solidFill>
                    <a:schemeClr val="bg1"/>
                  </a:solidFill>
                  <a:latin typeface="Adobe Arabic" pitchFamily="18" charset="-78"/>
                  <a:ea typeface="인터파크고딕 B" charset="-127"/>
                  <a:cs typeface="Adobe Arabic" pitchFamily="18" charset="-78"/>
                </a:rPr>
                <a:t>Ⅵ</a:t>
              </a:r>
              <a:endParaRPr lang="ko-KR" altLang="en-US" sz="4500" b="1" dirty="0">
                <a:solidFill>
                  <a:schemeClr val="bg1"/>
                </a:solidFill>
                <a:latin typeface="Adobe Arabic" pitchFamily="18" charset="-78"/>
                <a:ea typeface="인터파크고딕 B" charset="-127"/>
                <a:cs typeface="Adobe Arabic" pitchFamily="18" charset="-78"/>
              </a:endParaRPr>
            </a:p>
          </p:txBody>
        </p:sp>
        <p:pic>
          <p:nvPicPr>
            <p:cNvPr id="15" name="Picture 4" descr="C:\Users\onnoo design server\Desktop\미래부\3\1.png"/>
            <p:cNvPicPr>
              <a:picLocks noChangeAspect="1" noChangeArrowheads="1"/>
            </p:cNvPicPr>
            <p:nvPr/>
          </p:nvPicPr>
          <p:blipFill>
            <a:blip r:embed="rId2" cstate="print"/>
            <a:srcRect l="57813" t="28889" r="26354" b="50833"/>
            <a:stretch>
              <a:fillRect/>
            </a:stretch>
          </p:blipFill>
          <p:spPr bwMode="auto">
            <a:xfrm>
              <a:off x="11372859" y="2009980"/>
              <a:ext cx="1304919" cy="1390650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5166735" y="2314666"/>
              <a:ext cx="7166231" cy="754052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25400"/>
            </a:bodyPr>
            <a:lstStyle/>
            <a:p>
              <a:r>
                <a:rPr lang="ko-KR" altLang="en-US" sz="3075" spc="-150" dirty="0" smtClean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보험업무 </a:t>
              </a:r>
              <a:r>
                <a:rPr lang="ko-KR" altLang="en-US" sz="3075" spc="-150" dirty="0">
                  <a:solidFill>
                    <a:srgbClr val="06386C"/>
                  </a:solidFill>
                  <a:effectLst>
                    <a:outerShdw blurRad="101600" algn="tl" rotWithShape="0">
                      <a:schemeClr val="bg1"/>
                    </a:outerShdw>
                  </a:effectLst>
                  <a:latin typeface="HY헤드라인M" pitchFamily="18" charset="-127"/>
                  <a:ea typeface="HY헤드라인M" pitchFamily="18" charset="-127"/>
                </a:rPr>
                <a:t>정보화 세부 투자계획</a:t>
              </a: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TextBox 8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42/47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861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1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2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17" name="TextBox 16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Ⅵ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보험업무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8" name="그림 17" descr="메인_수정_1.png"/>
          <p:cNvPicPr>
            <a:picLocks/>
          </p:cNvPicPr>
          <p:nvPr/>
        </p:nvPicPr>
        <p:blipFill>
          <a:blip r:embed="rId3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1.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보험 고객정보통합시스템 </a:t>
            </a:r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HW/SW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분리발주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811865"/>
            <a:ext cx="7455887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여러 시스템에 분산된 우체국보험 고객정보의 체계적인 통합으로 예상되는 </a:t>
            </a:r>
            <a:endParaRPr lang="en-US" altLang="ko-KR" spc="-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시스템 성능 </a:t>
            </a:r>
            <a:r>
              <a:rPr lang="ko-KR" altLang="en-US" spc="-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부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하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및 </a:t>
            </a:r>
            <a:r>
              <a:rPr lang="ko-KR" altLang="en-US" spc="-1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데이터량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증가에 대비한 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HW/SW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자원 증설</a:t>
            </a:r>
            <a:endParaRPr lang="ko-KR" altLang="en-US" spc="-1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7772" y="198445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91985"/>
            <a:ext cx="736772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HW :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계정계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및 </a:t>
            </a:r>
            <a:r>
              <a:rPr lang="ko-KR" altLang="en-US" spc="-100" dirty="0" err="1" smtClean="0">
                <a:latin typeface="HY헤드라인M" pitchFamily="18" charset="-127"/>
                <a:ea typeface="HY헤드라인M" pitchFamily="18" charset="-127"/>
              </a:rPr>
              <a:t>정보계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서버의 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CPU</a:t>
            </a:r>
            <a:r>
              <a:rPr lang="en-US" altLang="ko-KR" sz="1600" spc="-100" dirty="0" smtClean="0">
                <a:latin typeface="HY헤드라인M" pitchFamily="18" charset="-127"/>
                <a:ea typeface="HY헤드라인M" pitchFamily="18" charset="-127"/>
              </a:rPr>
              <a:t>(24 Core)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메모리</a:t>
            </a:r>
            <a:r>
              <a:rPr lang="en-US" altLang="ko-KR" sz="1600" spc="-100" dirty="0" smtClean="0">
                <a:latin typeface="HY헤드라인M" pitchFamily="18" charset="-127"/>
                <a:ea typeface="HY헤드라인M" pitchFamily="18" charset="-127"/>
              </a:rPr>
              <a:t>(192GB)</a:t>
            </a:r>
            <a:r>
              <a:rPr lang="en-US" altLang="ko-KR" spc="-1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스토리지</a:t>
            </a:r>
            <a:r>
              <a:rPr lang="en-US" altLang="ko-KR" sz="1600" spc="-100" dirty="0" smtClean="0">
                <a:latin typeface="HY헤드라인M" pitchFamily="18" charset="-127"/>
                <a:ea typeface="HY헤드라인M" pitchFamily="18" charset="-127"/>
              </a:rPr>
              <a:t>(17.2TB)</a:t>
            </a:r>
            <a:endParaRPr lang="en-US" altLang="ko-KR" spc="-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SW : CPU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증설에 따른 라이선스 증설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(Oracle, CDC)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075" y="3064576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4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61048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일반경쟁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적격심사 제한 최저가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075" y="40336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105886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 rowSpan="3"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인터넷 사전공고 및 입찰공고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 vMerge="1">
                  <a:txBody>
                    <a:bodyPr/>
                    <a:lstStyle/>
                    <a:p>
                      <a:pPr lvl="0" algn="ctr" latinLnBrk="1"/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도입 장비 설치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2750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11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842442" y="5028665"/>
            <a:ext cx="1793622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pPr algn="ctr"/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69226" y="4346054"/>
            <a:ext cx="345479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H/W, S/W 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도입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증설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43/47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9" name="그림 38" descr="파란단추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55820" y="3494882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52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2.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우체국보험 자산관리 및 부채평가시스템 고도화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58075"/>
            <a:ext cx="7237879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안정적 자산운영 및 정확한 재무정보 산출을 위한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자산관리시스템 고도화</a:t>
            </a:r>
            <a:endParaRPr lang="ko-KR" altLang="en-US" spc="-1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3066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47160"/>
            <a:ext cx="7352013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spc="-1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pc="-1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자산관리</a:t>
            </a:r>
            <a:r>
              <a:rPr lang="en-US" altLang="ko-KR" spc="-1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pc="-180" dirty="0" smtClean="0">
                <a:latin typeface="HY헤드라인M" pitchFamily="18" charset="-127"/>
                <a:ea typeface="HY헤드라인M" pitchFamily="18" charset="-127"/>
              </a:rPr>
              <a:t>유가증권관리 최적화를 위해 현 시스템의 기능 </a:t>
            </a:r>
            <a:r>
              <a:rPr lang="ko-KR" altLang="en-US" spc="-180" dirty="0" err="1" smtClean="0">
                <a:latin typeface="HY헤드라인M" pitchFamily="18" charset="-127"/>
                <a:ea typeface="HY헤드라인M" pitchFamily="18" charset="-127"/>
              </a:rPr>
              <a:t>추가ㆍ변경ㆍ신설</a:t>
            </a:r>
            <a:r>
              <a:rPr lang="ko-KR" altLang="en-US" spc="-180" dirty="0" smtClean="0">
                <a:latin typeface="HY헤드라인M" pitchFamily="18" charset="-127"/>
                <a:ea typeface="HY헤드라인M" pitchFamily="18" charset="-127"/>
              </a:rPr>
              <a:t> 등</a:t>
            </a:r>
            <a:endParaRPr lang="ko-KR" altLang="en-US" spc="-18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19751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61048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336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016435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320000"/>
                <a:gridCol w="144000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구축 완료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2750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12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842442" y="5028665"/>
            <a:ext cx="1793622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pPr algn="ctr"/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69226" y="4346054"/>
            <a:ext cx="436850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S/W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개발을 통한 시스템 구축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44/47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Ⅵ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보험업무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780687" y="2219019"/>
            <a:ext cx="6519734" cy="4431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재무건전성 제고 및 계약자 권익보호를 위한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부채평가시스템 구축</a:t>
            </a:r>
            <a:endParaRPr lang="ko-KR" altLang="en-US" spc="-1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6" name="그림 4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0951" y="2391610"/>
            <a:ext cx="162000" cy="162000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775556" y="3300729"/>
            <a:ext cx="7047442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en-US" altLang="ko-KR" spc="-1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pc="-1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부채평가</a:t>
            </a:r>
            <a:r>
              <a:rPr lang="en-US" altLang="ko-KR" spc="-18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en-US" altLang="ko-KR" spc="-18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pc="-130" dirty="0" smtClean="0">
                <a:latin typeface="HY헤드라인M" pitchFamily="18" charset="-127"/>
                <a:ea typeface="HY헤드라인M" pitchFamily="18" charset="-127"/>
              </a:rPr>
              <a:t>LAT</a:t>
            </a:r>
            <a:r>
              <a:rPr lang="ko-KR" altLang="en-US" spc="-130" dirty="0" smtClean="0">
                <a:latin typeface="HY헤드라인M" pitchFamily="18" charset="-127"/>
                <a:ea typeface="HY헤드라인M" pitchFamily="18" charset="-127"/>
              </a:rPr>
              <a:t>산출을 위한 운영방법론 도출</a:t>
            </a:r>
            <a:r>
              <a:rPr lang="en-US" altLang="ko-KR" spc="-13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130" dirty="0" smtClean="0">
                <a:latin typeface="HY헤드라인M" pitchFamily="18" charset="-127"/>
                <a:ea typeface="HY헤드라인M" pitchFamily="18" charset="-127"/>
              </a:rPr>
              <a:t>현금흐름방식 모델링 적용 등</a:t>
            </a:r>
            <a:endParaRPr lang="ko-KR" altLang="en-US" spc="-13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8" name="그림 47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820" y="3473320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56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메인_수정_1.png"/>
          <p:cNvPicPr>
            <a:picLocks/>
          </p:cNvPicPr>
          <p:nvPr/>
        </p:nvPicPr>
        <p:blipFill>
          <a:blip r:embed="rId2" cstate="print"/>
          <a:srcRect t="29000" b="46850"/>
          <a:stretch>
            <a:fillRect/>
          </a:stretch>
        </p:blipFill>
        <p:spPr>
          <a:xfrm rot="10800000">
            <a:off x="371426" y="1133366"/>
            <a:ext cx="5640734" cy="567000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371426" y="1211107"/>
            <a:ext cx="2904430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r>
              <a:rPr lang="en-US" altLang="ko-KR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3. </a:t>
            </a:r>
            <a:r>
              <a:rPr lang="ko-KR" altLang="en-US" sz="2200" b="1" dirty="0" smtClean="0">
                <a:latin typeface="Rix모던고딕 B" panose="02020603020101020101" pitchFamily="18" charset="-127"/>
                <a:ea typeface="Rix모던고딕 B" panose="02020603020101020101" pitchFamily="18" charset="-127"/>
              </a:rPr>
              <a:t>우체국 자금세탁 위험평가시스템 구축</a:t>
            </a:r>
            <a:endParaRPr lang="ko-KR" altLang="en-US" sz="2200" b="1" dirty="0"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54" name="그림 5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1700808"/>
            <a:ext cx="8165822" cy="108012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1777508" y="1793935"/>
            <a:ext cx="749115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불법 금융거래 등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조세탈루</a:t>
            </a:r>
            <a:r>
              <a:rPr lang="en-US" altLang="ko-KR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자금세탁 위험을 </a:t>
            </a:r>
            <a:r>
              <a:rPr lang="ko-KR" altLang="en-US" spc="-100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식별ㆍ평가</a:t>
            </a:r>
            <a:r>
              <a:rPr lang="ko-KR" altLang="en-US" spc="-100" dirty="0" err="1" smtClean="0">
                <a:latin typeface="HY헤드라인M" pitchFamily="18" charset="-127"/>
                <a:ea typeface="HY헤드라인M" pitchFamily="18" charset="-127"/>
              </a:rPr>
              <a:t>하는</a:t>
            </a: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 시스템 구축</a:t>
            </a:r>
            <a:endParaRPr lang="en-US" altLang="ko-KR" spc="-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100" dirty="0" smtClean="0">
                <a:latin typeface="HY헤드라인M" pitchFamily="18" charset="-127"/>
                <a:ea typeface="HY헤드라인M" pitchFamily="18" charset="-127"/>
              </a:rPr>
              <a:t>정부의 핵심 국정과제인 </a:t>
            </a:r>
            <a:r>
              <a:rPr lang="ko-KR" altLang="en-US" spc="-1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지하자금 양성화에 기여를 위한 인프라 구축</a:t>
            </a:r>
            <a:endParaRPr lang="ko-KR" altLang="en-US" spc="-1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7" name="그룹 31"/>
          <p:cNvGrpSpPr>
            <a:grpSpLocks/>
          </p:cNvGrpSpPr>
          <p:nvPr/>
        </p:nvGrpSpPr>
        <p:grpSpPr bwMode="auto">
          <a:xfrm>
            <a:off x="280095" y="1916832"/>
            <a:ext cx="1336199" cy="486921"/>
            <a:chOff x="249515" y="771936"/>
            <a:chExt cx="1444761" cy="648806"/>
          </a:xfrm>
        </p:grpSpPr>
        <p:grpSp>
          <p:nvGrpSpPr>
            <p:cNvPr id="58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0" name="그림 59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61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9" name="직사각형 58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사업개요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62" name="그림 6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7772" y="1984456"/>
            <a:ext cx="162000" cy="162000"/>
          </a:xfrm>
          <a:prstGeom prst="rect">
            <a:avLst/>
          </a:prstGeom>
        </p:spPr>
      </p:pic>
      <p:pic>
        <p:nvPicPr>
          <p:cNvPr id="64" name="그림 63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2780928"/>
            <a:ext cx="8165822" cy="108012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1774811" y="2856125"/>
            <a:ext cx="7186583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전사적인 위험평가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모델ㆍ평가지표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개발ㆍ운영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컨설팅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기초정보 관리</a:t>
            </a:r>
            <a:r>
              <a:rPr lang="en-US" altLang="ko-KR" spc="-5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위험분석 평가</a:t>
            </a:r>
            <a:r>
              <a:rPr lang="en-US" altLang="ko-KR" spc="-5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pc="-50" dirty="0" smtClean="0">
                <a:latin typeface="HY헤드라인M" pitchFamily="18" charset="-127"/>
                <a:ea typeface="HY헤드라인M" pitchFamily="18" charset="-127"/>
              </a:rPr>
              <a:t>성과관리 및 모니터링 수행 시스템 개발</a:t>
            </a:r>
            <a:endParaRPr lang="ko-KR" altLang="en-US" spc="-5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6" name="그룹 31"/>
          <p:cNvGrpSpPr>
            <a:grpSpLocks/>
          </p:cNvGrpSpPr>
          <p:nvPr/>
        </p:nvGrpSpPr>
        <p:grpSpPr bwMode="auto">
          <a:xfrm>
            <a:off x="277398" y="2996952"/>
            <a:ext cx="1336199" cy="486921"/>
            <a:chOff x="249515" y="771936"/>
            <a:chExt cx="1444761" cy="648806"/>
          </a:xfrm>
        </p:grpSpPr>
        <p:grpSp>
          <p:nvGrpSpPr>
            <p:cNvPr id="67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69" name="그림 68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0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8" name="직사각형 67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주요내용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1" name="그림 70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3046646"/>
            <a:ext cx="162000" cy="162000"/>
          </a:xfrm>
          <a:prstGeom prst="rect">
            <a:avLst/>
          </a:prstGeom>
        </p:spPr>
      </p:pic>
      <p:pic>
        <p:nvPicPr>
          <p:cNvPr id="72" name="그림 71" descr="26.png"/>
          <p:cNvPicPr>
            <a:picLocks/>
          </p:cNvPicPr>
          <p:nvPr/>
        </p:nvPicPr>
        <p:blipFill>
          <a:blip r:embed="rId3" cstate="print"/>
          <a:srcRect l="21667"/>
          <a:stretch>
            <a:fillRect/>
          </a:stretch>
        </p:blipFill>
        <p:spPr>
          <a:xfrm>
            <a:off x="978178" y="3861048"/>
            <a:ext cx="8165822" cy="108012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1774811" y="3861048"/>
            <a:ext cx="553228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사업자 선정방식 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공개경쟁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협상에 의한 계약체결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) 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4" name="그룹 31"/>
          <p:cNvGrpSpPr>
            <a:grpSpLocks/>
          </p:cNvGrpSpPr>
          <p:nvPr/>
        </p:nvGrpSpPr>
        <p:grpSpPr bwMode="auto">
          <a:xfrm>
            <a:off x="277398" y="4077072"/>
            <a:ext cx="1336199" cy="486921"/>
            <a:chOff x="249515" y="771936"/>
            <a:chExt cx="1444761" cy="648806"/>
          </a:xfrm>
        </p:grpSpPr>
        <p:grpSp>
          <p:nvGrpSpPr>
            <p:cNvPr id="75" name="그룹 36"/>
            <p:cNvGrpSpPr>
              <a:grpSpLocks/>
            </p:cNvGrpSpPr>
            <p:nvPr/>
          </p:nvGrpSpPr>
          <p:grpSpPr bwMode="auto">
            <a:xfrm>
              <a:off x="316195" y="771936"/>
              <a:ext cx="1375824" cy="648806"/>
              <a:chOff x="316195" y="771936"/>
              <a:chExt cx="1375824" cy="648806"/>
            </a:xfrm>
          </p:grpSpPr>
          <p:pic>
            <p:nvPicPr>
              <p:cNvPr id="77" name="그림 76" descr="그림2.png"/>
              <p:cNvPicPr>
                <a:picLocks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16195" y="771936"/>
                <a:ext cx="1362371" cy="648806"/>
              </a:xfrm>
              <a:prstGeom prst="rect">
                <a:avLst/>
              </a:prstGeom>
              <a:ln w="3175">
                <a:solidFill>
                  <a:schemeClr val="bg1"/>
                </a:solidFill>
              </a:ln>
              <a:effectLst>
                <a:innerShdw blurRad="114300">
                  <a:srgbClr val="002060"/>
                </a:innerShdw>
              </a:effectLst>
            </p:spPr>
          </p:pic>
          <p:pic>
            <p:nvPicPr>
              <p:cNvPr id="78" name="Picture 2" descr="E:\희준-작업완료\누리플랜 시장보고\png\nr19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8370" y="799124"/>
                <a:ext cx="1343649" cy="3801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/>
            <p:cNvSpPr/>
            <p:nvPr/>
          </p:nvSpPr>
          <p:spPr>
            <a:xfrm>
              <a:off x="249515" y="809524"/>
              <a:ext cx="1444761" cy="533133"/>
            </a:xfrm>
            <a:prstGeom prst="rect">
              <a:avLst/>
            </a:prstGeom>
            <a:noFill/>
          </p:spPr>
          <p:txBody>
            <a:bodyPr wrap="square" anchor="ctr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맑은 고딕" pitchFamily="50" charset="-127"/>
                  <a:ea typeface="굴림" charset="-127"/>
                  <a:cs typeface="+mn-cs"/>
                </a:defRPr>
              </a:lvl9pPr>
            </a:lstStyle>
            <a:p>
              <a:pPr marL="135731" indent="-135731" algn="ctr" latinLnBrk="0">
                <a:spcBef>
                  <a:spcPts val="225"/>
                </a:spcBef>
                <a:spcAft>
                  <a:spcPts val="0"/>
                </a:spcAft>
                <a:buSzPct val="90000"/>
                <a:defRPr/>
              </a:pPr>
              <a:r>
                <a:rPr lang="ko-KR" altLang="en-US" sz="2000" b="1" spc="-113" dirty="0" smtClean="0">
                  <a:ln>
                    <a:prstDash val="solid"/>
                  </a:ln>
                  <a:solidFill>
                    <a:srgbClr val="FFFF00"/>
                  </a:solidFill>
                  <a:latin typeface="HY헤드라인M" pitchFamily="18" charset="-127"/>
                  <a:ea typeface="HY헤드라인M" pitchFamily="18" charset="-127"/>
                  <a:cs typeface="Arial" pitchFamily="34" charset="0"/>
                </a:rPr>
                <a:t>기타사항</a:t>
              </a:r>
              <a:endParaRPr lang="en-US" altLang="ko-KR" sz="2000" b="1" spc="-113" dirty="0">
                <a:ln>
                  <a:prstDash val="solid"/>
                </a:ln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endParaRPr>
            </a:p>
          </p:txBody>
        </p:sp>
      </p:grpSp>
      <p:pic>
        <p:nvPicPr>
          <p:cNvPr id="79" name="그림 78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075" y="4033639"/>
            <a:ext cx="162000" cy="162000"/>
          </a:xfrm>
          <a:prstGeom prst="rect">
            <a:avLst/>
          </a:prstGeom>
        </p:spPr>
      </p:pic>
      <p:graphicFrame>
        <p:nvGraphicFramePr>
          <p:cNvPr id="85" name="표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5802"/>
              </p:ext>
            </p:extLst>
          </p:nvPr>
        </p:nvGraphicFramePr>
        <p:xfrm>
          <a:off x="951704" y="5379996"/>
          <a:ext cx="7200000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/>
                <a:gridCol w="4196520"/>
                <a:gridCol w="1563480"/>
              </a:tblGrid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 분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주 요 내 용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spc="0" baseline="0" dirty="0" smtClean="0">
                          <a:solidFill>
                            <a:srgbClr val="FFFF00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세부일정</a:t>
                      </a:r>
                      <a:endParaRPr lang="ko-KR" altLang="en-US" sz="1600" spc="0" baseline="0" dirty="0">
                        <a:solidFill>
                          <a:srgbClr val="FFFF00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1/4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입찰공고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3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2/4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사업자 선정 및 계약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 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~5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4/4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분기</a:t>
                      </a:r>
                      <a:endParaRPr lang="ko-KR" altLang="en-US" sz="1600" spc="0" baseline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 latinLnBrk="1"/>
                      <a:r>
                        <a:rPr lang="ko-KR" altLang="en-US" sz="1600" spc="-1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시스템 구축 완료</a:t>
                      </a:r>
                      <a:r>
                        <a:rPr lang="en-US" altLang="ko-KR" sz="1600" spc="-15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  </a:t>
                      </a:r>
                      <a:r>
                        <a:rPr lang="en-US" altLang="ko-KR" sz="1200" b="1" spc="-150" baseline="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* </a:t>
                      </a:r>
                      <a:r>
                        <a:rPr lang="ko-KR" altLang="en-US" sz="1200" b="1" spc="-150" baseline="0" dirty="0" smtClean="0"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시스템 구축 작업 진행 시 컨설팅도 동시 진행</a:t>
                      </a:r>
                      <a:endParaRPr lang="ko-KR" altLang="en-US" sz="1600" b="1" spc="-150" baseline="0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‘16.11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r>
                        <a:rPr lang="en-US" altLang="ko-KR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~12</a:t>
                      </a:r>
                      <a:r>
                        <a:rPr lang="ko-KR" altLang="en-US" sz="1600" spc="0" baseline="0" dirty="0" smtClean="0"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월</a:t>
                      </a:r>
                      <a:endParaRPr lang="en-US" altLang="ko-KR" sz="1600" spc="0" baseline="0" dirty="0" smtClean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6" name="TextBox 85"/>
          <p:cNvSpPr txBox="1"/>
          <p:nvPr/>
        </p:nvSpPr>
        <p:spPr>
          <a:xfrm>
            <a:off x="1773912" y="4339226"/>
            <a:ext cx="2127505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소요예산 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12</a:t>
            </a:r>
            <a:r>
              <a:rPr lang="ko-KR" alt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억원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87" name="그림 86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4176" y="4511817"/>
            <a:ext cx="162000" cy="162000"/>
          </a:xfrm>
          <a:prstGeom prst="rect">
            <a:avLst/>
          </a:prstGeom>
        </p:spPr>
      </p:pic>
      <p:pic>
        <p:nvPicPr>
          <p:cNvPr id="98" name="Picture 31" descr="툴바3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27550" y="5017342"/>
            <a:ext cx="2304580" cy="6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" name="직사각형 99"/>
          <p:cNvSpPr/>
          <p:nvPr/>
        </p:nvSpPr>
        <p:spPr>
          <a:xfrm>
            <a:off x="842442" y="5028665"/>
            <a:ext cx="1793622" cy="414713"/>
          </a:xfrm>
          <a:prstGeom prst="rect">
            <a:avLst/>
          </a:prstGeom>
        </p:spPr>
        <p:txBody>
          <a:bodyPr wrap="none">
            <a:noAutofit/>
            <a:scene3d>
              <a:camera prst="orthographicFront"/>
              <a:lightRig rig="threePt" dir="t"/>
            </a:scene3d>
            <a:sp3d contourW="25400">
              <a:bevelT w="0" h="25400"/>
              <a:contourClr>
                <a:schemeClr val="bg1"/>
              </a:contourClr>
            </a:sp3d>
          </a:bodyPr>
          <a:lstStyle/>
          <a:p>
            <a:pPr algn="ctr"/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추진일정</a:t>
            </a:r>
            <a:endParaRPr lang="ko-KR" altLang="en-US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69226" y="4346054"/>
            <a:ext cx="4368504" cy="5078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사업성격 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: S/W</a:t>
            </a:r>
            <a:r>
              <a:rPr lang="ko-KR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개발을 통한 시스템 구축</a:t>
            </a:r>
            <a:r>
              <a:rPr lang="en-US" altLang="ko-KR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2" name="그림 41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9490" y="4518645"/>
            <a:ext cx="162000" cy="162000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45/47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0" y="242670"/>
            <a:ext cx="7200000" cy="810000"/>
            <a:chOff x="0" y="-127555"/>
            <a:chExt cx="10224459" cy="1080000"/>
          </a:xfrm>
        </p:grpSpPr>
        <p:pic>
          <p:nvPicPr>
            <p:cNvPr id="40" name="Picture 4" descr="C:\Users\onnoo design server\Desktop\미래부\4\1.png"/>
            <p:cNvPicPr preferRelativeResize="0">
              <a:picLocks noChangeArrowheads="1"/>
            </p:cNvPicPr>
            <p:nvPr/>
          </p:nvPicPr>
          <p:blipFill>
            <a:blip r:embed="rId8" cstate="print"/>
            <a:srcRect t="79028" b="5139"/>
            <a:stretch>
              <a:fillRect/>
            </a:stretch>
          </p:blipFill>
          <p:spPr bwMode="auto">
            <a:xfrm>
              <a:off x="0" y="-127555"/>
              <a:ext cx="10224459" cy="1080000"/>
            </a:xfrm>
            <a:prstGeom prst="rect">
              <a:avLst/>
            </a:prstGeom>
            <a:noFill/>
          </p:spPr>
        </p:pic>
        <p:sp>
          <p:nvSpPr>
            <p:cNvPr id="43" name="TextBox 42"/>
            <p:cNvSpPr txBox="1"/>
            <p:nvPr/>
          </p:nvSpPr>
          <p:spPr>
            <a:xfrm>
              <a:off x="47325" y="44624"/>
              <a:ext cx="1017713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3000" b="1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KBIZ한마음고딕 B" panose="02020503020101020101" pitchFamily="18" charset="-127"/>
                  <a:ea typeface="KBIZ한마음고딕 B" panose="02020503020101020101" pitchFamily="18" charset="-127"/>
                </a:rPr>
                <a:t>Ⅵ</a:t>
              </a:r>
              <a:r>
                <a:rPr lang="en-US" altLang="ko-KR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 </a:t>
              </a:r>
              <a:r>
                <a:rPr lang="ko-KR" altLang="en-US" sz="3000" dirty="0" smtClean="0">
                  <a:solidFill>
                    <a:schemeClr val="bg1"/>
                  </a:solidFill>
                  <a:effectLst>
                    <a:glow rad="101600">
                      <a:srgbClr val="0033CC">
                        <a:alpha val="60000"/>
                      </a:srgbClr>
                    </a:glo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보험업무 정보화 세부 투자계획</a:t>
              </a:r>
              <a:endParaRPr lang="ko-KR" altLang="en-US" sz="3000" dirty="0">
                <a:solidFill>
                  <a:schemeClr val="bg1"/>
                </a:solidFill>
                <a:effectLst>
                  <a:glow rad="101600">
                    <a:srgbClr val="0033CC">
                      <a:alpha val="60000"/>
                    </a:srgbClr>
                  </a:glo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45" name="그림 44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820" y="2411869"/>
            <a:ext cx="162000" cy="162000"/>
          </a:xfrm>
          <a:prstGeom prst="rect">
            <a:avLst/>
          </a:prstGeom>
        </p:spPr>
      </p:pic>
      <p:pic>
        <p:nvPicPr>
          <p:cNvPr id="46" name="그림 45" descr="파란단추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55820" y="3456129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4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264" y="116631"/>
            <a:ext cx="3119737" cy="45692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4" name="TextBox 3"/>
          <p:cNvSpPr txBox="1"/>
          <p:nvPr/>
        </p:nvSpPr>
        <p:spPr>
          <a:xfrm>
            <a:off x="8028384" y="6597352"/>
            <a:ext cx="1053492" cy="2308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/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 </a:t>
            </a:r>
            <a:r>
              <a:rPr lang="en-US" altLang="ko-KR" sz="900" dirty="0" smtClean="0">
                <a:latin typeface="HY견고딕" pitchFamily="18" charset="-127"/>
                <a:ea typeface="HY견고딕" pitchFamily="18" charset="-127"/>
              </a:rPr>
              <a:t>46/47 </a:t>
            </a:r>
            <a:r>
              <a:rPr lang="en-US" altLang="ko-KR" sz="900" dirty="0">
                <a:latin typeface="HY견고딕" pitchFamily="18" charset="-127"/>
                <a:ea typeface="HY견고딕" pitchFamily="18" charset="-127"/>
              </a:rPr>
              <a:t>-</a:t>
            </a:r>
            <a:endParaRPr lang="ko-KR" altLang="en-US" sz="9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8" name="Picture 4" descr="C:\Users\onnoo design server\Desktop\미래부\4\1.png"/>
          <p:cNvPicPr>
            <a:picLocks noChangeAspect="1" noChangeArrowheads="1"/>
          </p:cNvPicPr>
          <p:nvPr/>
        </p:nvPicPr>
        <p:blipFill>
          <a:blip r:embed="rId3" cstate="print"/>
          <a:srcRect t="79028" b="5139"/>
          <a:stretch>
            <a:fillRect/>
          </a:stretch>
        </p:blipFill>
        <p:spPr bwMode="auto">
          <a:xfrm>
            <a:off x="0" y="2854127"/>
            <a:ext cx="9144000" cy="9634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2922455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algn="ctr"/>
            <a:r>
              <a:rPr lang="ko-KR" altLang="en-US" sz="5000" b="1" spc="100" dirty="0" smtClean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질의 </a:t>
            </a:r>
            <a:r>
              <a:rPr lang="en-US" altLang="ko-KR" sz="5000" b="1" spc="100" dirty="0" smtClean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&amp; </a:t>
            </a:r>
            <a:r>
              <a:rPr lang="ko-KR" altLang="en-US" sz="5000" b="1" spc="100" dirty="0" smtClean="0"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응답</a:t>
            </a:r>
          </a:p>
        </p:txBody>
      </p:sp>
    </p:spTree>
    <p:extLst>
      <p:ext uri="{BB962C8B-B14F-4D97-AF65-F5344CB8AC3E}">
        <p14:creationId xmlns:p14="http://schemas.microsoft.com/office/powerpoint/2010/main" val="35495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4309</TotalTime>
  <Words>4633</Words>
  <Application>Microsoft Office PowerPoint</Application>
  <PresentationFormat>화면 슬라이드 쇼(4:3)</PresentationFormat>
  <Paragraphs>1095</Paragraphs>
  <Slides>47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62" baseType="lpstr">
      <vt:lpstr>HY중고딕</vt:lpstr>
      <vt:lpstr>Arial</vt:lpstr>
      <vt:lpstr>HY헤드라인M</vt:lpstr>
      <vt:lpstr>함초롬바탕</vt:lpstr>
      <vt:lpstr>KBIZ한마음고딕 B</vt:lpstr>
      <vt:lpstr>KBIZ한마음명조 B</vt:lpstr>
      <vt:lpstr>HY견고딕</vt:lpstr>
      <vt:lpstr>Rix모던고딕 B</vt:lpstr>
      <vt:lpstr>인터파크고딕 B</vt:lpstr>
      <vt:lpstr>굴림</vt:lpstr>
      <vt:lpstr>HY견명조</vt:lpstr>
      <vt:lpstr>Adobe Arabic</vt:lpstr>
      <vt:lpstr>맑은 고딕</vt:lpstr>
      <vt:lpstr>나눔고딕 ExtraBold</vt:lpstr>
      <vt:lpstr>3_Office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koreapost</dc:creator>
  <cp:lastModifiedBy>김수혜</cp:lastModifiedBy>
  <cp:revision>428</cp:revision>
  <cp:lastPrinted>2016-01-26T01:04:59Z</cp:lastPrinted>
  <dcterms:created xsi:type="dcterms:W3CDTF">2015-10-19T07:15:50Z</dcterms:created>
  <dcterms:modified xsi:type="dcterms:W3CDTF">2016-01-28T07:59:45Z</dcterms:modified>
</cp:coreProperties>
</file>