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2" r:id="rId4"/>
    <p:sldId id="256" r:id="rId5"/>
    <p:sldId id="257" r:id="rId6"/>
  </p:sldIdLst>
  <p:sldSz cx="9906000" cy="6858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688" autoAdjust="0"/>
  </p:normalViewPr>
  <p:slideViewPr>
    <p:cSldViewPr>
      <p:cViewPr>
        <p:scale>
          <a:sx n="100" d="100"/>
          <a:sy n="100" d="100"/>
        </p:scale>
        <p:origin x="-54" y="-7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4B129-D6D3-4970-A78B-0669733FF64C}" type="datetimeFigureOut">
              <a:rPr lang="ko-KR" altLang="en-US" smtClean="0"/>
              <a:pPr/>
              <a:t>2015-11-16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0377-C3FA-4B80-8455-9F1782EA37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4B129-D6D3-4970-A78B-0669733FF64C}" type="datetimeFigureOut">
              <a:rPr lang="ko-KR" altLang="en-US" smtClean="0"/>
              <a:pPr/>
              <a:t>2015-11-16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0377-C3FA-4B80-8455-9F1782EA37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4B129-D6D3-4970-A78B-0669733FF64C}" type="datetimeFigureOut">
              <a:rPr lang="ko-KR" altLang="en-US" smtClean="0"/>
              <a:pPr/>
              <a:t>2015-11-16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0377-C3FA-4B80-8455-9F1782EA37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4B129-D6D3-4970-A78B-0669733FF64C}" type="datetimeFigureOut">
              <a:rPr lang="ko-KR" altLang="en-US" smtClean="0"/>
              <a:pPr/>
              <a:t>2015-11-16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0377-C3FA-4B80-8455-9F1782EA37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4B129-D6D3-4970-A78B-0669733FF64C}" type="datetimeFigureOut">
              <a:rPr lang="ko-KR" altLang="en-US" smtClean="0"/>
              <a:pPr/>
              <a:t>2015-11-16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0377-C3FA-4B80-8455-9F1782EA37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4B129-D6D3-4970-A78B-0669733FF64C}" type="datetimeFigureOut">
              <a:rPr lang="ko-KR" altLang="en-US" smtClean="0"/>
              <a:pPr/>
              <a:t>2015-11-16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0377-C3FA-4B80-8455-9F1782EA37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4B129-D6D3-4970-A78B-0669733FF64C}" type="datetimeFigureOut">
              <a:rPr lang="ko-KR" altLang="en-US" smtClean="0"/>
              <a:pPr/>
              <a:t>2015-11-16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0377-C3FA-4B80-8455-9F1782EA37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4B129-D6D3-4970-A78B-0669733FF64C}" type="datetimeFigureOut">
              <a:rPr lang="ko-KR" altLang="en-US" smtClean="0"/>
              <a:pPr/>
              <a:t>2015-11-16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0377-C3FA-4B80-8455-9F1782EA37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4B129-D6D3-4970-A78B-0669733FF64C}" type="datetimeFigureOut">
              <a:rPr lang="ko-KR" altLang="en-US" smtClean="0"/>
              <a:pPr/>
              <a:t>2015-11-16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0377-C3FA-4B80-8455-9F1782EA37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4B129-D6D3-4970-A78B-0669733FF64C}" type="datetimeFigureOut">
              <a:rPr lang="ko-KR" altLang="en-US" smtClean="0"/>
              <a:pPr/>
              <a:t>2015-11-16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0377-C3FA-4B80-8455-9F1782EA37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4B129-D6D3-4970-A78B-0669733FF64C}" type="datetimeFigureOut">
              <a:rPr lang="ko-KR" altLang="en-US" smtClean="0"/>
              <a:pPr/>
              <a:t>2015-11-16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90377-C3FA-4B80-8455-9F1782EA37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4B129-D6D3-4970-A78B-0669733FF64C}" type="datetimeFigureOut">
              <a:rPr lang="ko-KR" altLang="en-US" smtClean="0"/>
              <a:pPr/>
              <a:t>2015-11-16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90377-C3FA-4B80-8455-9F1782EA37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61" name="표 60"/>
          <p:cNvGraphicFramePr>
            <a:graphicFrameLocks noGrp="1"/>
          </p:cNvGraphicFramePr>
          <p:nvPr/>
        </p:nvGraphicFramePr>
        <p:xfrm>
          <a:off x="1595414" y="4071942"/>
          <a:ext cx="66039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1333"/>
                <a:gridCol w="2201333"/>
                <a:gridCol w="2201333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관 서 명</a:t>
                      </a:r>
                      <a:endParaRPr lang="ko-KR" altLang="en-US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설 치 위 치</a:t>
                      </a:r>
                      <a:endParaRPr lang="ko-KR" altLang="en-US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설 치 대 수</a:t>
                      </a:r>
                      <a:endParaRPr lang="ko-KR" altLang="en-US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서울도봉우체국</a:t>
                      </a:r>
                      <a:endParaRPr lang="ko-KR" altLang="en-US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집배실</a:t>
                      </a:r>
                      <a:endParaRPr lang="ko-KR" altLang="en-US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서울성북우체국</a:t>
                      </a:r>
                      <a:endParaRPr lang="ko-KR" altLang="en-US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건물옥상</a:t>
                      </a:r>
                      <a:endParaRPr lang="ko-KR" altLang="en-US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서울은평우체국</a:t>
                      </a:r>
                      <a:endParaRPr lang="ko-KR" altLang="en-US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aseline="0" dirty="0" smtClean="0">
                          <a:solidFill>
                            <a:schemeClr val="tx1"/>
                          </a:solidFill>
                        </a:rPr>
                        <a:t>집배실</a:t>
                      </a:r>
                      <a:endParaRPr lang="ko-KR" altLang="en-US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aseline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2" name="표 61"/>
          <p:cNvGraphicFramePr>
            <a:graphicFrameLocks noGrp="1"/>
          </p:cNvGraphicFramePr>
          <p:nvPr/>
        </p:nvGraphicFramePr>
        <p:xfrm>
          <a:off x="1238224" y="1785926"/>
          <a:ext cx="742955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29552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3600" dirty="0" err="1" smtClean="0"/>
                        <a:t>우체국별</a:t>
                      </a:r>
                      <a:r>
                        <a:rPr lang="ko-KR" altLang="en-US" sz="3600" dirty="0" smtClean="0"/>
                        <a:t> 집진장치 설치 배치도</a:t>
                      </a:r>
                      <a:endParaRPr lang="ko-KR" altLang="en-US" sz="3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26186" y="428604"/>
            <a:ext cx="4655376" cy="264320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 anchorCtr="0"/>
          <a:lstStyle/>
          <a:p>
            <a:pPr algn="ctr"/>
            <a:r>
              <a:rPr lang="ko-KR" altLang="en-US" sz="1400" b="1" dirty="0" smtClean="0"/>
              <a:t>서울도</a:t>
            </a:r>
            <a:r>
              <a:rPr lang="ko-KR" altLang="en-US" sz="1400" b="1" dirty="0" smtClean="0"/>
              <a:t>봉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(1</a:t>
            </a:r>
            <a:r>
              <a:rPr lang="ko-KR" altLang="en-US" sz="1400" b="1" dirty="0" smtClean="0"/>
              <a:t>호기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sp>
        <p:nvSpPr>
          <p:cNvPr id="36" name="모서리가 둥근 직사각형 35"/>
          <p:cNvSpPr/>
          <p:nvPr/>
        </p:nvSpPr>
        <p:spPr>
          <a:xfrm>
            <a:off x="226186" y="3071810"/>
            <a:ext cx="4655376" cy="335758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 anchorCtr="0"/>
          <a:lstStyle/>
          <a:p>
            <a:pPr algn="ctr"/>
            <a:endParaRPr lang="ko-KR" altLang="en-US" sz="1400" b="1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4953000" y="428604"/>
            <a:ext cx="4637517" cy="264320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 anchorCtr="0"/>
          <a:lstStyle/>
          <a:p>
            <a:pPr algn="ctr"/>
            <a:r>
              <a:rPr lang="ko-KR" altLang="en-US" sz="1400" b="1" dirty="0" smtClean="0"/>
              <a:t>서울도봉 </a:t>
            </a:r>
            <a:r>
              <a:rPr lang="en-US" altLang="ko-KR" sz="1400" b="1" dirty="0" smtClean="0"/>
              <a:t>(2</a:t>
            </a:r>
            <a:r>
              <a:rPr lang="ko-KR" altLang="en-US" sz="1400" b="1" dirty="0" smtClean="0"/>
              <a:t>호기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4953000" y="3071810"/>
            <a:ext cx="4637517" cy="335758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 anchorCtr="0"/>
          <a:lstStyle/>
          <a:p>
            <a:pPr algn="ctr"/>
            <a:endParaRPr lang="ko-KR" altLang="en-US" sz="1400" b="1"/>
          </a:p>
        </p:txBody>
      </p:sp>
      <p:sp>
        <p:nvSpPr>
          <p:cNvPr id="9" name="직사각형 8"/>
          <p:cNvSpPr/>
          <p:nvPr/>
        </p:nvSpPr>
        <p:spPr>
          <a:xfrm>
            <a:off x="380968" y="857232"/>
            <a:ext cx="4339859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238356" y="857232"/>
            <a:ext cx="612000" cy="360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ko-KR" altLang="en-US" sz="1600" b="1" dirty="0" err="1" smtClean="0"/>
              <a:t>집진기</a:t>
            </a:r>
            <a:endParaRPr lang="ko-KR" altLang="en-US" sz="1600" b="1"/>
          </a:p>
        </p:txBody>
      </p:sp>
      <p:sp>
        <p:nvSpPr>
          <p:cNvPr id="11" name="자유형 10"/>
          <p:cNvSpPr/>
          <p:nvPr/>
        </p:nvSpPr>
        <p:spPr>
          <a:xfrm>
            <a:off x="2160965" y="1424802"/>
            <a:ext cx="2720597" cy="575438"/>
          </a:xfrm>
          <a:custGeom>
            <a:avLst/>
            <a:gdLst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831504"/>
              <a:gd name="connsiteY0" fmla="*/ 0 h 468000"/>
              <a:gd name="connsiteX1" fmla="*/ 720000 w 831504"/>
              <a:gd name="connsiteY1" fmla="*/ 0 h 468000"/>
              <a:gd name="connsiteX2" fmla="*/ 669023 w 831504"/>
              <a:gd name="connsiteY2" fmla="*/ 175067 h 468000"/>
              <a:gd name="connsiteX3" fmla="*/ 720000 w 831504"/>
              <a:gd name="connsiteY3" fmla="*/ 468000 h 468000"/>
              <a:gd name="connsiteX4" fmla="*/ 0 w 831504"/>
              <a:gd name="connsiteY4" fmla="*/ 468000 h 468000"/>
              <a:gd name="connsiteX5" fmla="*/ 0 w 831504"/>
              <a:gd name="connsiteY5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31504" h="468000">
                <a:moveTo>
                  <a:pt x="0" y="0"/>
                </a:moveTo>
                <a:lnTo>
                  <a:pt x="720000" y="0"/>
                </a:lnTo>
                <a:cubicBezTo>
                  <a:pt x="831504" y="29178"/>
                  <a:pt x="669023" y="97067"/>
                  <a:pt x="669023" y="175067"/>
                </a:cubicBezTo>
                <a:cubicBezTo>
                  <a:pt x="669023" y="253067"/>
                  <a:pt x="831504" y="419178"/>
                  <a:pt x="720000" y="468000"/>
                </a:cubicBez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130277" y="1285860"/>
            <a:ext cx="108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algn="ctr"/>
            <a:endParaRPr lang="ko-KR" altLang="en-US" sz="1400"/>
          </a:p>
        </p:txBody>
      </p:sp>
      <p:sp>
        <p:nvSpPr>
          <p:cNvPr id="13" name="TextBox 12"/>
          <p:cNvSpPr txBox="1"/>
          <p:nvPr/>
        </p:nvSpPr>
        <p:spPr>
          <a:xfrm>
            <a:off x="2024042" y="1571613"/>
            <a:ext cx="17085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err="1" smtClean="0"/>
              <a:t>집배순로구분기</a:t>
            </a:r>
            <a:endParaRPr lang="ko-KR" altLang="en-US" sz="1400"/>
          </a:p>
        </p:txBody>
      </p:sp>
      <p:sp>
        <p:nvSpPr>
          <p:cNvPr id="14" name="모서리가 둥근 사각형 설명선 13"/>
          <p:cNvSpPr/>
          <p:nvPr/>
        </p:nvSpPr>
        <p:spPr>
          <a:xfrm>
            <a:off x="1523976" y="2143116"/>
            <a:ext cx="857256" cy="357190"/>
          </a:xfrm>
          <a:prstGeom prst="wedgeRoundRectCallout">
            <a:avLst>
              <a:gd name="adj1" fmla="val -88388"/>
              <a:gd name="adj2" fmla="val -130747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err="1" smtClean="0"/>
              <a:t>흡입구</a:t>
            </a:r>
            <a:endParaRPr lang="en-US" altLang="ko-KR" sz="1000" smtClean="0"/>
          </a:p>
          <a:p>
            <a:pPr algn="ctr"/>
            <a:r>
              <a:rPr lang="en-US" altLang="ko-KR" sz="1000" b="1" smtClean="0"/>
              <a:t>(</a:t>
            </a:r>
            <a:r>
              <a:rPr lang="ko-KR" altLang="en-US" sz="1000" b="1" smtClean="0"/>
              <a:t>측면 집진</a:t>
            </a:r>
            <a:r>
              <a:rPr lang="en-US" altLang="ko-KR" sz="1000" b="1" smtClean="0"/>
              <a:t>)</a:t>
            </a:r>
            <a:endParaRPr lang="ko-KR" altLang="en-US" sz="1000" b="1"/>
          </a:p>
        </p:txBody>
      </p:sp>
      <p:sp>
        <p:nvSpPr>
          <p:cNvPr id="15" name="순서도: 직접 액세스 저장소 14"/>
          <p:cNvSpPr/>
          <p:nvPr/>
        </p:nvSpPr>
        <p:spPr>
          <a:xfrm>
            <a:off x="1023910" y="1714488"/>
            <a:ext cx="180000" cy="214314"/>
          </a:xfrm>
          <a:prstGeom prst="flowChartMagneticDrum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순서도: 직접 액세스 저장소 15"/>
          <p:cNvSpPr/>
          <p:nvPr/>
        </p:nvSpPr>
        <p:spPr>
          <a:xfrm>
            <a:off x="1023910" y="1357298"/>
            <a:ext cx="180000" cy="214314"/>
          </a:xfrm>
          <a:prstGeom prst="flowChartMagneticDrum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순서도: 자기 디스크 16"/>
          <p:cNvSpPr/>
          <p:nvPr/>
        </p:nvSpPr>
        <p:spPr>
          <a:xfrm>
            <a:off x="1809728" y="1214422"/>
            <a:ext cx="216000" cy="180000"/>
          </a:xfrm>
          <a:prstGeom prst="flowChartMagneticDis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381364" y="857232"/>
            <a:ext cx="504000" cy="28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>
            <a:normAutofit fontScale="47500" lnSpcReduction="20000"/>
          </a:bodyPr>
          <a:lstStyle/>
          <a:p>
            <a:pPr algn="ctr"/>
            <a:r>
              <a:rPr lang="ko-KR" altLang="en-US" sz="1600" err="1" smtClean="0"/>
              <a:t>전원반</a:t>
            </a:r>
            <a:endParaRPr lang="ko-KR" altLang="en-US" sz="1600"/>
          </a:p>
        </p:txBody>
      </p:sp>
      <p:sp>
        <p:nvSpPr>
          <p:cNvPr id="24" name="직사각형 23"/>
          <p:cNvSpPr/>
          <p:nvPr/>
        </p:nvSpPr>
        <p:spPr>
          <a:xfrm>
            <a:off x="5095876" y="857232"/>
            <a:ext cx="4339859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5095876" y="1928802"/>
            <a:ext cx="612000" cy="360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ko-KR" altLang="en-US" sz="1600" b="1" dirty="0" err="1" smtClean="0"/>
              <a:t>집진기</a:t>
            </a:r>
            <a:endParaRPr lang="ko-KR" altLang="en-US" sz="1600" b="1"/>
          </a:p>
        </p:txBody>
      </p:sp>
      <p:sp>
        <p:nvSpPr>
          <p:cNvPr id="26" name="자유형 25"/>
          <p:cNvSpPr/>
          <p:nvPr/>
        </p:nvSpPr>
        <p:spPr>
          <a:xfrm>
            <a:off x="6875873" y="1419182"/>
            <a:ext cx="2720597" cy="575438"/>
          </a:xfrm>
          <a:custGeom>
            <a:avLst/>
            <a:gdLst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831504"/>
              <a:gd name="connsiteY0" fmla="*/ 0 h 468000"/>
              <a:gd name="connsiteX1" fmla="*/ 720000 w 831504"/>
              <a:gd name="connsiteY1" fmla="*/ 0 h 468000"/>
              <a:gd name="connsiteX2" fmla="*/ 669023 w 831504"/>
              <a:gd name="connsiteY2" fmla="*/ 175067 h 468000"/>
              <a:gd name="connsiteX3" fmla="*/ 720000 w 831504"/>
              <a:gd name="connsiteY3" fmla="*/ 468000 h 468000"/>
              <a:gd name="connsiteX4" fmla="*/ 0 w 831504"/>
              <a:gd name="connsiteY4" fmla="*/ 468000 h 468000"/>
              <a:gd name="connsiteX5" fmla="*/ 0 w 831504"/>
              <a:gd name="connsiteY5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31504" h="468000">
                <a:moveTo>
                  <a:pt x="0" y="0"/>
                </a:moveTo>
                <a:lnTo>
                  <a:pt x="720000" y="0"/>
                </a:lnTo>
                <a:cubicBezTo>
                  <a:pt x="831504" y="29178"/>
                  <a:pt x="669023" y="97067"/>
                  <a:pt x="669023" y="175067"/>
                </a:cubicBezTo>
                <a:cubicBezTo>
                  <a:pt x="669023" y="253067"/>
                  <a:pt x="831504" y="419178"/>
                  <a:pt x="720000" y="468000"/>
                </a:cubicBez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5845185" y="1280240"/>
            <a:ext cx="108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algn="ctr"/>
            <a:endParaRPr lang="ko-KR" altLang="en-US" sz="1400"/>
          </a:p>
        </p:txBody>
      </p:sp>
      <p:sp>
        <p:nvSpPr>
          <p:cNvPr id="28" name="TextBox 27"/>
          <p:cNvSpPr txBox="1"/>
          <p:nvPr/>
        </p:nvSpPr>
        <p:spPr>
          <a:xfrm>
            <a:off x="6738950" y="1565993"/>
            <a:ext cx="17085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err="1" smtClean="0"/>
              <a:t>집배순로구분기</a:t>
            </a:r>
            <a:endParaRPr lang="ko-KR" altLang="en-US" sz="1400"/>
          </a:p>
        </p:txBody>
      </p:sp>
      <p:sp>
        <p:nvSpPr>
          <p:cNvPr id="29" name="모서리가 둥근 사각형 설명선 28"/>
          <p:cNvSpPr/>
          <p:nvPr/>
        </p:nvSpPr>
        <p:spPr>
          <a:xfrm>
            <a:off x="6238884" y="2143116"/>
            <a:ext cx="857256" cy="357190"/>
          </a:xfrm>
          <a:prstGeom prst="wedgeRoundRectCallout">
            <a:avLst>
              <a:gd name="adj1" fmla="val -91721"/>
              <a:gd name="adj2" fmla="val -152080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err="1" smtClean="0"/>
              <a:t>흡입구</a:t>
            </a:r>
            <a:endParaRPr lang="en-US" altLang="ko-KR" sz="1000" smtClean="0"/>
          </a:p>
          <a:p>
            <a:pPr algn="ctr"/>
            <a:r>
              <a:rPr lang="en-US" altLang="ko-KR" sz="1000" b="1" smtClean="0"/>
              <a:t>(</a:t>
            </a:r>
            <a:r>
              <a:rPr lang="ko-KR" altLang="en-US" sz="1000" b="1" smtClean="0"/>
              <a:t>측면 집진</a:t>
            </a:r>
            <a:r>
              <a:rPr lang="en-US" altLang="ko-KR" sz="1000" b="1" smtClean="0"/>
              <a:t>)</a:t>
            </a:r>
            <a:endParaRPr lang="ko-KR" altLang="en-US" sz="1000" b="1"/>
          </a:p>
        </p:txBody>
      </p:sp>
      <p:sp>
        <p:nvSpPr>
          <p:cNvPr id="30" name="순서도: 직접 액세스 저장소 29"/>
          <p:cNvSpPr/>
          <p:nvPr/>
        </p:nvSpPr>
        <p:spPr>
          <a:xfrm>
            <a:off x="5738818" y="1708868"/>
            <a:ext cx="180000" cy="214314"/>
          </a:xfrm>
          <a:prstGeom prst="flowChartMagneticDrum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순서도: 직접 액세스 저장소 31"/>
          <p:cNvSpPr/>
          <p:nvPr/>
        </p:nvSpPr>
        <p:spPr>
          <a:xfrm>
            <a:off x="5738818" y="1351678"/>
            <a:ext cx="180000" cy="214314"/>
          </a:xfrm>
          <a:prstGeom prst="flowChartMagneticDrum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순서도: 자기 디스크 32"/>
          <p:cNvSpPr/>
          <p:nvPr/>
        </p:nvSpPr>
        <p:spPr>
          <a:xfrm>
            <a:off x="6524636" y="1208802"/>
            <a:ext cx="216000" cy="180000"/>
          </a:xfrm>
          <a:prstGeom prst="flowChartMagneticDis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5095876" y="2357430"/>
            <a:ext cx="504000" cy="28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>
            <a:normAutofit fontScale="47500" lnSpcReduction="20000"/>
          </a:bodyPr>
          <a:lstStyle/>
          <a:p>
            <a:pPr algn="ctr"/>
            <a:r>
              <a:rPr lang="ko-KR" altLang="en-US" sz="1600" err="1" smtClean="0"/>
              <a:t>전원반</a:t>
            </a:r>
            <a:endParaRPr lang="ko-KR" altLang="en-US" sz="1600"/>
          </a:p>
        </p:txBody>
      </p:sp>
      <p:cxnSp>
        <p:nvCxnSpPr>
          <p:cNvPr id="40" name="직선 화살표 연결선 39"/>
          <p:cNvCxnSpPr/>
          <p:nvPr/>
        </p:nvCxnSpPr>
        <p:spPr>
          <a:xfrm>
            <a:off x="1166786" y="2786058"/>
            <a:ext cx="2214578" cy="2344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1738290" y="2571744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7</a:t>
            </a:r>
            <a:r>
              <a:rPr lang="en-US" altLang="ko-KR" sz="1200" dirty="0" smtClean="0">
                <a:solidFill>
                  <a:srgbClr val="FF0000"/>
                </a:solidFill>
              </a:rPr>
              <a:t>m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cxnSp>
        <p:nvCxnSpPr>
          <p:cNvPr id="42" name="직선 화살표 연결선 41"/>
          <p:cNvCxnSpPr/>
          <p:nvPr/>
        </p:nvCxnSpPr>
        <p:spPr>
          <a:xfrm rot="5400000">
            <a:off x="-46469" y="1429133"/>
            <a:ext cx="1141420" cy="794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452406" y="1285860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3m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cxnSp>
        <p:nvCxnSpPr>
          <p:cNvPr id="51" name="직선 화살표 연결선 50"/>
          <p:cNvCxnSpPr/>
          <p:nvPr/>
        </p:nvCxnSpPr>
        <p:spPr>
          <a:xfrm rot="5400000">
            <a:off x="5668571" y="1427545"/>
            <a:ext cx="1141420" cy="794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6167446" y="1284272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6m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pic>
        <p:nvPicPr>
          <p:cNvPr id="37" name="그림 36" descr="도봉1호기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5282" y="3286124"/>
            <a:ext cx="3857620" cy="2893215"/>
          </a:xfrm>
          <a:prstGeom prst="rect">
            <a:avLst/>
          </a:prstGeom>
        </p:spPr>
      </p:pic>
      <p:pic>
        <p:nvPicPr>
          <p:cNvPr id="38" name="그림 37" descr="도봉2호기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10190" y="3286124"/>
            <a:ext cx="3810026" cy="2857520"/>
          </a:xfrm>
          <a:prstGeom prst="rect">
            <a:avLst/>
          </a:prstGeom>
        </p:spPr>
      </p:pic>
      <p:cxnSp>
        <p:nvCxnSpPr>
          <p:cNvPr id="46" name="직선 화살표 연결선 45"/>
          <p:cNvCxnSpPr/>
          <p:nvPr/>
        </p:nvCxnSpPr>
        <p:spPr>
          <a:xfrm rot="10800000" flipV="1">
            <a:off x="5095880" y="1142984"/>
            <a:ext cx="785815" cy="1222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5238752" y="857232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3m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26186" y="428604"/>
            <a:ext cx="4655376" cy="264320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 anchorCtr="0"/>
          <a:lstStyle/>
          <a:p>
            <a:pPr algn="ctr"/>
            <a:r>
              <a:rPr lang="ko-KR" altLang="en-US" sz="1400" b="1" dirty="0" smtClean="0"/>
              <a:t>서울도봉 </a:t>
            </a:r>
            <a:r>
              <a:rPr lang="en-US" altLang="ko-KR" sz="1400" b="1" dirty="0" smtClean="0"/>
              <a:t>(3</a:t>
            </a:r>
            <a:r>
              <a:rPr lang="ko-KR" altLang="en-US" sz="1400" b="1" dirty="0" smtClean="0"/>
              <a:t>호기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sp>
        <p:nvSpPr>
          <p:cNvPr id="36" name="모서리가 둥근 직사각형 35"/>
          <p:cNvSpPr/>
          <p:nvPr/>
        </p:nvSpPr>
        <p:spPr>
          <a:xfrm>
            <a:off x="226186" y="3071810"/>
            <a:ext cx="4655376" cy="335758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 anchorCtr="0"/>
          <a:lstStyle/>
          <a:p>
            <a:pPr algn="ctr"/>
            <a:endParaRPr lang="ko-KR" altLang="en-US" sz="1400" b="1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80968" y="857232"/>
            <a:ext cx="4339859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80968" y="2426058"/>
            <a:ext cx="612000" cy="360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ko-KR" altLang="en-US" sz="1600" b="1" dirty="0" err="1" smtClean="0"/>
              <a:t>집진기</a:t>
            </a:r>
            <a:endParaRPr lang="ko-KR" altLang="en-US" sz="1600" b="1"/>
          </a:p>
        </p:txBody>
      </p:sp>
      <p:sp>
        <p:nvSpPr>
          <p:cNvPr id="11" name="자유형 10"/>
          <p:cNvSpPr/>
          <p:nvPr/>
        </p:nvSpPr>
        <p:spPr>
          <a:xfrm>
            <a:off x="2738423" y="1353364"/>
            <a:ext cx="2071702" cy="575438"/>
          </a:xfrm>
          <a:custGeom>
            <a:avLst/>
            <a:gdLst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831504"/>
              <a:gd name="connsiteY0" fmla="*/ 0 h 468000"/>
              <a:gd name="connsiteX1" fmla="*/ 720000 w 831504"/>
              <a:gd name="connsiteY1" fmla="*/ 0 h 468000"/>
              <a:gd name="connsiteX2" fmla="*/ 669023 w 831504"/>
              <a:gd name="connsiteY2" fmla="*/ 175067 h 468000"/>
              <a:gd name="connsiteX3" fmla="*/ 720000 w 831504"/>
              <a:gd name="connsiteY3" fmla="*/ 468000 h 468000"/>
              <a:gd name="connsiteX4" fmla="*/ 0 w 831504"/>
              <a:gd name="connsiteY4" fmla="*/ 468000 h 468000"/>
              <a:gd name="connsiteX5" fmla="*/ 0 w 831504"/>
              <a:gd name="connsiteY5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31504" h="468000">
                <a:moveTo>
                  <a:pt x="0" y="0"/>
                </a:moveTo>
                <a:lnTo>
                  <a:pt x="720000" y="0"/>
                </a:lnTo>
                <a:cubicBezTo>
                  <a:pt x="831504" y="29178"/>
                  <a:pt x="669023" y="97067"/>
                  <a:pt x="669023" y="175067"/>
                </a:cubicBezTo>
                <a:cubicBezTo>
                  <a:pt x="669023" y="253067"/>
                  <a:pt x="831504" y="419178"/>
                  <a:pt x="720000" y="468000"/>
                </a:cubicBez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701781" y="1214422"/>
            <a:ext cx="108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algn="ctr"/>
            <a:endParaRPr lang="ko-KR" altLang="en-US" sz="1400"/>
          </a:p>
        </p:txBody>
      </p:sp>
      <p:sp>
        <p:nvSpPr>
          <p:cNvPr id="13" name="TextBox 12"/>
          <p:cNvSpPr txBox="1"/>
          <p:nvPr/>
        </p:nvSpPr>
        <p:spPr>
          <a:xfrm>
            <a:off x="2595546" y="1500175"/>
            <a:ext cx="17085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err="1" smtClean="0"/>
              <a:t>집배순로구분기</a:t>
            </a:r>
            <a:endParaRPr lang="ko-KR" altLang="en-US" sz="1400"/>
          </a:p>
        </p:txBody>
      </p:sp>
      <p:sp>
        <p:nvSpPr>
          <p:cNvPr id="14" name="모서리가 둥근 사각형 설명선 13"/>
          <p:cNvSpPr/>
          <p:nvPr/>
        </p:nvSpPr>
        <p:spPr>
          <a:xfrm>
            <a:off x="2095480" y="2143116"/>
            <a:ext cx="928694" cy="357190"/>
          </a:xfrm>
          <a:prstGeom prst="wedgeRoundRectCallout">
            <a:avLst>
              <a:gd name="adj1" fmla="val -91721"/>
              <a:gd name="adj2" fmla="val -152080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err="1" smtClean="0"/>
              <a:t>흡입구</a:t>
            </a:r>
            <a:endParaRPr lang="en-US" altLang="ko-KR" sz="1000" smtClean="0"/>
          </a:p>
          <a:p>
            <a:pPr algn="ctr"/>
            <a:r>
              <a:rPr lang="en-US" altLang="ko-KR" sz="1000" smtClean="0"/>
              <a:t>(</a:t>
            </a:r>
            <a:r>
              <a:rPr lang="ko-KR" altLang="en-US" sz="1000" b="1" smtClean="0"/>
              <a:t>측면 집진</a:t>
            </a:r>
            <a:r>
              <a:rPr lang="en-US" altLang="ko-KR" sz="1000" smtClean="0"/>
              <a:t>)</a:t>
            </a:r>
            <a:endParaRPr lang="ko-KR" altLang="en-US" sz="1000"/>
          </a:p>
        </p:txBody>
      </p:sp>
      <p:sp>
        <p:nvSpPr>
          <p:cNvPr id="15" name="순서도: 직접 액세스 저장소 14"/>
          <p:cNvSpPr/>
          <p:nvPr/>
        </p:nvSpPr>
        <p:spPr>
          <a:xfrm>
            <a:off x="1595414" y="1643050"/>
            <a:ext cx="180000" cy="214314"/>
          </a:xfrm>
          <a:prstGeom prst="flowChartMagneticDrum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순서도: 직접 액세스 저장소 15"/>
          <p:cNvSpPr/>
          <p:nvPr/>
        </p:nvSpPr>
        <p:spPr>
          <a:xfrm>
            <a:off x="1595414" y="1285860"/>
            <a:ext cx="180000" cy="214314"/>
          </a:xfrm>
          <a:prstGeom prst="flowChartMagneticDrum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순서도: 자기 디스크 16"/>
          <p:cNvSpPr/>
          <p:nvPr/>
        </p:nvSpPr>
        <p:spPr>
          <a:xfrm>
            <a:off x="2381232" y="1142984"/>
            <a:ext cx="216000" cy="180000"/>
          </a:xfrm>
          <a:prstGeom prst="flowChartMagneticDis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452406" y="857232"/>
            <a:ext cx="504000" cy="28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>
            <a:normAutofit fontScale="47500" lnSpcReduction="20000"/>
          </a:bodyPr>
          <a:lstStyle/>
          <a:p>
            <a:pPr algn="ctr"/>
            <a:r>
              <a:rPr lang="ko-KR" altLang="en-US" sz="1600" err="1" smtClean="0"/>
              <a:t>전원반</a:t>
            </a:r>
            <a:endParaRPr lang="ko-KR" altLang="en-US" sz="1600"/>
          </a:p>
        </p:txBody>
      </p:sp>
      <p:cxnSp>
        <p:nvCxnSpPr>
          <p:cNvPr id="19" name="직선 화살표 연결선 18"/>
          <p:cNvCxnSpPr/>
          <p:nvPr/>
        </p:nvCxnSpPr>
        <p:spPr>
          <a:xfrm>
            <a:off x="380968" y="1071546"/>
            <a:ext cx="2428892" cy="1588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452538" y="857232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smtClean="0">
                <a:solidFill>
                  <a:srgbClr val="FF0000"/>
                </a:solidFill>
              </a:rPr>
              <a:t>4m</a:t>
            </a:r>
            <a:endParaRPr lang="ko-KR" altLang="en-US" sz="1200">
              <a:solidFill>
                <a:srgbClr val="FF0000"/>
              </a:solidFill>
            </a:endParaRPr>
          </a:p>
        </p:txBody>
      </p:sp>
      <p:cxnSp>
        <p:nvCxnSpPr>
          <p:cNvPr id="23" name="직선 화살표 연결선 22"/>
          <p:cNvCxnSpPr/>
          <p:nvPr/>
        </p:nvCxnSpPr>
        <p:spPr>
          <a:xfrm rot="5400000">
            <a:off x="-333015" y="1642653"/>
            <a:ext cx="1571636" cy="794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80968" y="1580365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smtClean="0">
                <a:solidFill>
                  <a:srgbClr val="FF0000"/>
                </a:solidFill>
              </a:rPr>
              <a:t>3m</a:t>
            </a:r>
            <a:endParaRPr lang="ko-KR" altLang="en-US" sz="1200">
              <a:solidFill>
                <a:srgbClr val="FF0000"/>
              </a:solidFill>
            </a:endParaRPr>
          </a:p>
        </p:txBody>
      </p:sp>
      <p:pic>
        <p:nvPicPr>
          <p:cNvPr id="22" name="그림 21" descr="도봉3호기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5282" y="3357562"/>
            <a:ext cx="3810027" cy="28575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26186" y="428604"/>
            <a:ext cx="4655376" cy="264320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 anchorCtr="0"/>
          <a:lstStyle/>
          <a:p>
            <a:pPr algn="ctr"/>
            <a:r>
              <a:rPr lang="ko-KR" altLang="en-US" sz="1400" b="1" smtClean="0"/>
              <a:t>서울성북 </a:t>
            </a:r>
            <a:r>
              <a:rPr lang="en-US" altLang="ko-KR" sz="1400" b="1" dirty="0" smtClean="0"/>
              <a:t>(1</a:t>
            </a:r>
            <a:r>
              <a:rPr lang="ko-KR" altLang="en-US" sz="1400" b="1" dirty="0" smtClean="0"/>
              <a:t>호기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sp>
        <p:nvSpPr>
          <p:cNvPr id="8" name="직사각형 7"/>
          <p:cNvSpPr/>
          <p:nvPr/>
        </p:nvSpPr>
        <p:spPr>
          <a:xfrm>
            <a:off x="380968" y="857232"/>
            <a:ext cx="4357718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380968" y="857232"/>
            <a:ext cx="612000" cy="360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ko-KR" altLang="en-US" sz="1600" b="1" dirty="0" err="1" smtClean="0"/>
              <a:t>집진기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옥상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  <p:sp>
        <p:nvSpPr>
          <p:cNvPr id="10" name="자유형 9"/>
          <p:cNvSpPr/>
          <p:nvPr/>
        </p:nvSpPr>
        <p:spPr>
          <a:xfrm>
            <a:off x="2946783" y="1424802"/>
            <a:ext cx="1863342" cy="575438"/>
          </a:xfrm>
          <a:custGeom>
            <a:avLst/>
            <a:gdLst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831504"/>
              <a:gd name="connsiteY0" fmla="*/ 0 h 468000"/>
              <a:gd name="connsiteX1" fmla="*/ 720000 w 831504"/>
              <a:gd name="connsiteY1" fmla="*/ 0 h 468000"/>
              <a:gd name="connsiteX2" fmla="*/ 669023 w 831504"/>
              <a:gd name="connsiteY2" fmla="*/ 175067 h 468000"/>
              <a:gd name="connsiteX3" fmla="*/ 720000 w 831504"/>
              <a:gd name="connsiteY3" fmla="*/ 468000 h 468000"/>
              <a:gd name="connsiteX4" fmla="*/ 0 w 831504"/>
              <a:gd name="connsiteY4" fmla="*/ 468000 h 468000"/>
              <a:gd name="connsiteX5" fmla="*/ 0 w 831504"/>
              <a:gd name="connsiteY5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31504" h="468000">
                <a:moveTo>
                  <a:pt x="0" y="0"/>
                </a:moveTo>
                <a:lnTo>
                  <a:pt x="720000" y="0"/>
                </a:lnTo>
                <a:cubicBezTo>
                  <a:pt x="831504" y="29178"/>
                  <a:pt x="669023" y="97067"/>
                  <a:pt x="669023" y="175067"/>
                </a:cubicBezTo>
                <a:cubicBezTo>
                  <a:pt x="669023" y="253067"/>
                  <a:pt x="831504" y="419178"/>
                  <a:pt x="720000" y="468000"/>
                </a:cubicBez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874422" y="1285860"/>
            <a:ext cx="108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algn="ctr"/>
            <a:endParaRPr lang="ko-KR" altLang="en-US" sz="1400"/>
          </a:p>
        </p:txBody>
      </p:sp>
      <p:sp>
        <p:nvSpPr>
          <p:cNvPr id="12" name="직사각형 11"/>
          <p:cNvSpPr/>
          <p:nvPr/>
        </p:nvSpPr>
        <p:spPr>
          <a:xfrm>
            <a:off x="2095480" y="857232"/>
            <a:ext cx="504000" cy="28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>
            <a:normAutofit fontScale="47500" lnSpcReduction="20000"/>
          </a:bodyPr>
          <a:lstStyle/>
          <a:p>
            <a:pPr algn="ctr"/>
            <a:r>
              <a:rPr lang="ko-KR" altLang="en-US" sz="1600" err="1" smtClean="0"/>
              <a:t>전원반</a:t>
            </a:r>
            <a:endParaRPr lang="ko-KR" altLang="en-US" sz="1600"/>
          </a:p>
        </p:txBody>
      </p:sp>
      <p:sp>
        <p:nvSpPr>
          <p:cNvPr id="14" name="TextBox 13"/>
          <p:cNvSpPr txBox="1"/>
          <p:nvPr/>
        </p:nvSpPr>
        <p:spPr>
          <a:xfrm>
            <a:off x="2738422" y="1571613"/>
            <a:ext cx="17145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err="1" smtClean="0"/>
              <a:t>집배순로구분기</a:t>
            </a:r>
            <a:endParaRPr lang="ko-KR" altLang="en-US" sz="1400"/>
          </a:p>
        </p:txBody>
      </p:sp>
      <p:sp>
        <p:nvSpPr>
          <p:cNvPr id="17" name="순서도: 자기 디스크 16"/>
          <p:cNvSpPr/>
          <p:nvPr/>
        </p:nvSpPr>
        <p:spPr>
          <a:xfrm>
            <a:off x="2666984" y="1428736"/>
            <a:ext cx="216000" cy="180000"/>
          </a:xfrm>
          <a:prstGeom prst="flowChartMagneticDis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사각형 설명선 18"/>
          <p:cNvSpPr/>
          <p:nvPr/>
        </p:nvSpPr>
        <p:spPr>
          <a:xfrm>
            <a:off x="595282" y="1648670"/>
            <a:ext cx="869162" cy="357190"/>
          </a:xfrm>
          <a:prstGeom prst="wedgeRoundRectCallout">
            <a:avLst>
              <a:gd name="adj1" fmla="val 99811"/>
              <a:gd name="adj2" fmla="val -3870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흡입구</a:t>
            </a:r>
            <a:endParaRPr lang="en-US" altLang="ko-KR" sz="1000" dirty="0" smtClean="0"/>
          </a:p>
          <a:p>
            <a:pPr algn="ctr"/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상</a:t>
            </a:r>
            <a:r>
              <a:rPr lang="ko-KR" altLang="en-US" sz="1000" b="1" dirty="0" smtClean="0"/>
              <a:t>부</a:t>
            </a:r>
            <a:r>
              <a:rPr lang="ko-KR" altLang="en-US" sz="1000" b="1" dirty="0" smtClean="0"/>
              <a:t> </a:t>
            </a:r>
            <a:r>
              <a:rPr lang="ko-KR" altLang="en-US" sz="1000" b="1" dirty="0" smtClean="0"/>
              <a:t>집진</a:t>
            </a:r>
            <a:r>
              <a:rPr lang="en-US" altLang="ko-KR" sz="1000" b="1" dirty="0" smtClean="0"/>
              <a:t>)</a:t>
            </a:r>
            <a:endParaRPr lang="ko-KR" altLang="en-US" sz="1000" b="1" dirty="0"/>
          </a:p>
        </p:txBody>
      </p:sp>
      <p:sp>
        <p:nvSpPr>
          <p:cNvPr id="22" name="모서리가 둥근 직사각형 21"/>
          <p:cNvSpPr/>
          <p:nvPr/>
        </p:nvSpPr>
        <p:spPr>
          <a:xfrm>
            <a:off x="4953000" y="428604"/>
            <a:ext cx="4637517" cy="264320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 anchorCtr="0"/>
          <a:lstStyle/>
          <a:p>
            <a:pPr algn="ctr"/>
            <a:r>
              <a:rPr lang="ko-KR" altLang="en-US" sz="1400" b="1" dirty="0" smtClean="0"/>
              <a:t>서울성북 </a:t>
            </a:r>
            <a:r>
              <a:rPr lang="en-US" altLang="ko-KR" sz="1400" b="1" dirty="0" smtClean="0"/>
              <a:t>(2</a:t>
            </a:r>
            <a:r>
              <a:rPr lang="ko-KR" altLang="en-US" sz="1400" b="1" dirty="0" smtClean="0"/>
              <a:t>호기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sp>
        <p:nvSpPr>
          <p:cNvPr id="23" name="직사각형 22"/>
          <p:cNvSpPr/>
          <p:nvPr/>
        </p:nvSpPr>
        <p:spPr>
          <a:xfrm>
            <a:off x="5107782" y="857232"/>
            <a:ext cx="4339859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5095876" y="857232"/>
            <a:ext cx="612000" cy="360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ko-KR" altLang="en-US" sz="1600" b="1" dirty="0" err="1" smtClean="0"/>
              <a:t>집진기</a:t>
            </a:r>
            <a:endParaRPr lang="en-US" altLang="ko-KR" sz="1600" b="1" dirty="0" smtClean="0"/>
          </a:p>
          <a:p>
            <a:pPr algn="ctr"/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옥상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  <p:sp>
        <p:nvSpPr>
          <p:cNvPr id="25" name="자유형 24"/>
          <p:cNvSpPr/>
          <p:nvPr/>
        </p:nvSpPr>
        <p:spPr>
          <a:xfrm>
            <a:off x="7876005" y="1496240"/>
            <a:ext cx="1649027" cy="575438"/>
          </a:xfrm>
          <a:custGeom>
            <a:avLst/>
            <a:gdLst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831504"/>
              <a:gd name="connsiteY0" fmla="*/ 0 h 468000"/>
              <a:gd name="connsiteX1" fmla="*/ 720000 w 831504"/>
              <a:gd name="connsiteY1" fmla="*/ 0 h 468000"/>
              <a:gd name="connsiteX2" fmla="*/ 669023 w 831504"/>
              <a:gd name="connsiteY2" fmla="*/ 175067 h 468000"/>
              <a:gd name="connsiteX3" fmla="*/ 720000 w 831504"/>
              <a:gd name="connsiteY3" fmla="*/ 468000 h 468000"/>
              <a:gd name="connsiteX4" fmla="*/ 0 w 831504"/>
              <a:gd name="connsiteY4" fmla="*/ 468000 h 468000"/>
              <a:gd name="connsiteX5" fmla="*/ 0 w 831504"/>
              <a:gd name="connsiteY5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31504" h="468000">
                <a:moveTo>
                  <a:pt x="0" y="0"/>
                </a:moveTo>
                <a:lnTo>
                  <a:pt x="720000" y="0"/>
                </a:lnTo>
                <a:cubicBezTo>
                  <a:pt x="831504" y="29178"/>
                  <a:pt x="669023" y="97067"/>
                  <a:pt x="669023" y="175067"/>
                </a:cubicBezTo>
                <a:cubicBezTo>
                  <a:pt x="669023" y="253067"/>
                  <a:pt x="831504" y="419178"/>
                  <a:pt x="720000" y="468000"/>
                </a:cubicBez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6845317" y="1357298"/>
            <a:ext cx="108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algn="ctr"/>
            <a:endParaRPr lang="ko-KR" altLang="en-US" sz="1400"/>
          </a:p>
        </p:txBody>
      </p:sp>
      <p:sp>
        <p:nvSpPr>
          <p:cNvPr id="28" name="TextBox 27"/>
          <p:cNvSpPr txBox="1"/>
          <p:nvPr/>
        </p:nvSpPr>
        <p:spPr>
          <a:xfrm>
            <a:off x="7739082" y="1643051"/>
            <a:ext cx="17085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err="1" smtClean="0"/>
              <a:t>집배순로구분기</a:t>
            </a:r>
            <a:endParaRPr lang="ko-KR" altLang="en-US" sz="1400"/>
          </a:p>
        </p:txBody>
      </p:sp>
      <p:sp>
        <p:nvSpPr>
          <p:cNvPr id="33" name="모서리가 둥근 사각형 설명선 32"/>
          <p:cNvSpPr/>
          <p:nvPr/>
        </p:nvSpPr>
        <p:spPr>
          <a:xfrm>
            <a:off x="5524504" y="1720108"/>
            <a:ext cx="857256" cy="357190"/>
          </a:xfrm>
          <a:prstGeom prst="wedgeRoundRectCallout">
            <a:avLst>
              <a:gd name="adj1" fmla="val 99811"/>
              <a:gd name="adj2" fmla="val -3870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흡입구</a:t>
            </a:r>
            <a:endParaRPr lang="en-US" altLang="ko-KR" sz="1000" dirty="0" smtClean="0"/>
          </a:p>
          <a:p>
            <a:pPr algn="ctr"/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상</a:t>
            </a:r>
            <a:r>
              <a:rPr lang="ko-KR" altLang="en-US" sz="1000" b="1" dirty="0" smtClean="0"/>
              <a:t>부</a:t>
            </a:r>
            <a:r>
              <a:rPr lang="ko-KR" altLang="en-US" sz="1000" b="1" dirty="0" smtClean="0"/>
              <a:t> </a:t>
            </a:r>
            <a:r>
              <a:rPr lang="ko-KR" altLang="en-US" sz="1000" b="1" dirty="0" smtClean="0"/>
              <a:t>집진</a:t>
            </a:r>
            <a:r>
              <a:rPr lang="en-US" altLang="ko-KR" sz="1000" b="1" dirty="0" smtClean="0"/>
              <a:t>)</a:t>
            </a:r>
            <a:endParaRPr lang="ko-KR" altLang="en-US" sz="1000" b="1" dirty="0"/>
          </a:p>
        </p:txBody>
      </p:sp>
      <p:sp>
        <p:nvSpPr>
          <p:cNvPr id="36" name="모서리가 둥근 직사각형 35"/>
          <p:cNvSpPr/>
          <p:nvPr/>
        </p:nvSpPr>
        <p:spPr>
          <a:xfrm>
            <a:off x="226186" y="3071810"/>
            <a:ext cx="4655376" cy="335758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 anchorCtr="0"/>
          <a:lstStyle/>
          <a:p>
            <a:pPr algn="ctr"/>
            <a:endParaRPr lang="ko-KR" altLang="en-US" sz="1400" b="1"/>
          </a:p>
        </p:txBody>
      </p:sp>
      <p:sp>
        <p:nvSpPr>
          <p:cNvPr id="38" name="모서리가 둥근 직사각형 37"/>
          <p:cNvSpPr/>
          <p:nvPr/>
        </p:nvSpPr>
        <p:spPr>
          <a:xfrm>
            <a:off x="5024438" y="3000372"/>
            <a:ext cx="4637517" cy="335758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 anchorCtr="0"/>
          <a:lstStyle/>
          <a:p>
            <a:pPr algn="ctr"/>
            <a:endParaRPr lang="ko-KR" altLang="en-US" sz="1400" b="1"/>
          </a:p>
        </p:txBody>
      </p:sp>
      <p:cxnSp>
        <p:nvCxnSpPr>
          <p:cNvPr id="29" name="직선 화살표 연결선 28"/>
          <p:cNvCxnSpPr/>
          <p:nvPr/>
        </p:nvCxnSpPr>
        <p:spPr>
          <a:xfrm>
            <a:off x="380968" y="2714620"/>
            <a:ext cx="1571636" cy="1588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881034" y="2428868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10</a:t>
            </a:r>
            <a:r>
              <a:rPr lang="en-US" altLang="ko-KR" sz="1200" dirty="0" smtClean="0">
                <a:solidFill>
                  <a:srgbClr val="FF0000"/>
                </a:solidFill>
              </a:rPr>
              <a:t>m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rot="5400000">
            <a:off x="3809992" y="1428736"/>
            <a:ext cx="1143008" cy="1588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881430" y="1142984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smtClean="0">
                <a:solidFill>
                  <a:srgbClr val="FF0000"/>
                </a:solidFill>
              </a:rPr>
              <a:t>2.5m</a:t>
            </a:r>
            <a:endParaRPr lang="ko-KR" altLang="en-US" sz="1200">
              <a:solidFill>
                <a:srgbClr val="FF0000"/>
              </a:solidFill>
            </a:endParaRPr>
          </a:p>
        </p:txBody>
      </p:sp>
      <p:cxnSp>
        <p:nvCxnSpPr>
          <p:cNvPr id="44" name="직선 화살표 연결선 43"/>
          <p:cNvCxnSpPr/>
          <p:nvPr/>
        </p:nvCxnSpPr>
        <p:spPr>
          <a:xfrm rot="5400000">
            <a:off x="6632587" y="1463661"/>
            <a:ext cx="1214446" cy="1588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239016" y="1000108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2.5</a:t>
            </a:r>
            <a:r>
              <a:rPr lang="en-US" altLang="ko-KR" sz="1200" dirty="0" smtClean="0">
                <a:solidFill>
                  <a:srgbClr val="FF0000"/>
                </a:solidFill>
              </a:rPr>
              <a:t>m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cxnSp>
        <p:nvCxnSpPr>
          <p:cNvPr id="47" name="직선 화살표 연결선 46"/>
          <p:cNvCxnSpPr/>
          <p:nvPr/>
        </p:nvCxnSpPr>
        <p:spPr>
          <a:xfrm flipV="1">
            <a:off x="5095876" y="2714620"/>
            <a:ext cx="1571636" cy="2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595942" y="2428868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10m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pic>
        <p:nvPicPr>
          <p:cNvPr id="41" name="그림 40" descr="성북1호기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81628" y="3286124"/>
            <a:ext cx="3857652" cy="2893240"/>
          </a:xfrm>
          <a:prstGeom prst="rect">
            <a:avLst/>
          </a:prstGeom>
        </p:spPr>
      </p:pic>
      <p:pic>
        <p:nvPicPr>
          <p:cNvPr id="43" name="그림 42" descr="성북1호기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281" y="3286124"/>
            <a:ext cx="3905277" cy="2928958"/>
          </a:xfrm>
          <a:prstGeom prst="rect">
            <a:avLst/>
          </a:prstGeom>
        </p:spPr>
      </p:pic>
      <p:sp>
        <p:nvSpPr>
          <p:cNvPr id="46" name="순서도: 자기 디스크 45"/>
          <p:cNvSpPr/>
          <p:nvPr/>
        </p:nvSpPr>
        <p:spPr>
          <a:xfrm>
            <a:off x="1952604" y="1785926"/>
            <a:ext cx="216000" cy="180000"/>
          </a:xfrm>
          <a:prstGeom prst="flowChartMagneticDis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순서도: 자기 디스크 48"/>
          <p:cNvSpPr/>
          <p:nvPr/>
        </p:nvSpPr>
        <p:spPr>
          <a:xfrm>
            <a:off x="1952604" y="1428736"/>
            <a:ext cx="216000" cy="180000"/>
          </a:xfrm>
          <a:prstGeom prst="flowChartMagneticDis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순서도: 자기 디스크 52"/>
          <p:cNvSpPr/>
          <p:nvPr/>
        </p:nvSpPr>
        <p:spPr>
          <a:xfrm>
            <a:off x="7596206" y="1428736"/>
            <a:ext cx="216000" cy="180000"/>
          </a:xfrm>
          <a:prstGeom prst="flowChartMagneticDis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순서도: 자기 디스크 53"/>
          <p:cNvSpPr/>
          <p:nvPr/>
        </p:nvSpPr>
        <p:spPr>
          <a:xfrm>
            <a:off x="6881826" y="1785926"/>
            <a:ext cx="216000" cy="180000"/>
          </a:xfrm>
          <a:prstGeom prst="flowChartMagneticDis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순서도: 자기 디스크 54"/>
          <p:cNvSpPr/>
          <p:nvPr/>
        </p:nvSpPr>
        <p:spPr>
          <a:xfrm>
            <a:off x="6881826" y="1428736"/>
            <a:ext cx="216000" cy="180000"/>
          </a:xfrm>
          <a:prstGeom prst="flowChartMagneticDis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6667512" y="857232"/>
            <a:ext cx="504000" cy="28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>
            <a:normAutofit fontScale="47500" lnSpcReduction="20000"/>
          </a:bodyPr>
          <a:lstStyle/>
          <a:p>
            <a:pPr algn="ctr"/>
            <a:r>
              <a:rPr lang="ko-KR" altLang="en-US" sz="1600" err="1" smtClean="0"/>
              <a:t>전원반</a:t>
            </a:r>
            <a:endParaRPr lang="ko-KR" altLang="en-US" sz="1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모서리가 둥근 직사각형 19"/>
          <p:cNvSpPr/>
          <p:nvPr/>
        </p:nvSpPr>
        <p:spPr>
          <a:xfrm>
            <a:off x="226186" y="428604"/>
            <a:ext cx="4655376" cy="264320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 anchorCtr="0"/>
          <a:lstStyle/>
          <a:p>
            <a:pPr algn="ctr"/>
            <a:r>
              <a:rPr lang="ko-KR" altLang="en-US" sz="1400" b="1" dirty="0" smtClean="0"/>
              <a:t>서울은평 </a:t>
            </a:r>
            <a:r>
              <a:rPr lang="en-US" altLang="ko-KR" sz="1400" b="1" dirty="0" smtClean="0"/>
              <a:t>(3</a:t>
            </a:r>
            <a:r>
              <a:rPr lang="ko-KR" altLang="en-US" sz="1400" b="1" dirty="0" smtClean="0"/>
              <a:t>호기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226186" y="3071810"/>
            <a:ext cx="4655376" cy="335758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 anchorCtr="0"/>
          <a:lstStyle/>
          <a:p>
            <a:pPr algn="ctr"/>
            <a:endParaRPr lang="ko-KR" altLang="en-US" sz="1400" b="1"/>
          </a:p>
        </p:txBody>
      </p:sp>
      <p:sp>
        <p:nvSpPr>
          <p:cNvPr id="25" name="직사각형 24"/>
          <p:cNvSpPr/>
          <p:nvPr/>
        </p:nvSpPr>
        <p:spPr>
          <a:xfrm>
            <a:off x="380968" y="857232"/>
            <a:ext cx="4339859" cy="2000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666720" y="857232"/>
            <a:ext cx="612000" cy="360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normAutofit fontScale="70000" lnSpcReduction="20000"/>
          </a:bodyPr>
          <a:lstStyle/>
          <a:p>
            <a:pPr algn="ctr"/>
            <a:r>
              <a:rPr lang="ko-KR" altLang="en-US" sz="1600" b="1" err="1" smtClean="0"/>
              <a:t>집진기</a:t>
            </a:r>
            <a:endParaRPr lang="ko-KR" altLang="en-US" sz="1600" b="1"/>
          </a:p>
        </p:txBody>
      </p:sp>
      <p:sp>
        <p:nvSpPr>
          <p:cNvPr id="27" name="자유형 26"/>
          <p:cNvSpPr/>
          <p:nvPr/>
        </p:nvSpPr>
        <p:spPr>
          <a:xfrm>
            <a:off x="2934877" y="1704934"/>
            <a:ext cx="1803809" cy="575438"/>
          </a:xfrm>
          <a:custGeom>
            <a:avLst/>
            <a:gdLst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720000"/>
              <a:gd name="connsiteY0" fmla="*/ 0 h 468000"/>
              <a:gd name="connsiteX1" fmla="*/ 720000 w 720000"/>
              <a:gd name="connsiteY1" fmla="*/ 0 h 468000"/>
              <a:gd name="connsiteX2" fmla="*/ 720000 w 720000"/>
              <a:gd name="connsiteY2" fmla="*/ 468000 h 468000"/>
              <a:gd name="connsiteX3" fmla="*/ 0 w 720000"/>
              <a:gd name="connsiteY3" fmla="*/ 468000 h 468000"/>
              <a:gd name="connsiteX4" fmla="*/ 0 w 720000"/>
              <a:gd name="connsiteY4" fmla="*/ 0 h 468000"/>
              <a:gd name="connsiteX0" fmla="*/ 0 w 831504"/>
              <a:gd name="connsiteY0" fmla="*/ 0 h 468000"/>
              <a:gd name="connsiteX1" fmla="*/ 720000 w 831504"/>
              <a:gd name="connsiteY1" fmla="*/ 0 h 468000"/>
              <a:gd name="connsiteX2" fmla="*/ 669023 w 831504"/>
              <a:gd name="connsiteY2" fmla="*/ 175067 h 468000"/>
              <a:gd name="connsiteX3" fmla="*/ 720000 w 831504"/>
              <a:gd name="connsiteY3" fmla="*/ 468000 h 468000"/>
              <a:gd name="connsiteX4" fmla="*/ 0 w 831504"/>
              <a:gd name="connsiteY4" fmla="*/ 468000 h 468000"/>
              <a:gd name="connsiteX5" fmla="*/ 0 w 831504"/>
              <a:gd name="connsiteY5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31504" h="468000">
                <a:moveTo>
                  <a:pt x="0" y="0"/>
                </a:moveTo>
                <a:lnTo>
                  <a:pt x="720000" y="0"/>
                </a:lnTo>
                <a:cubicBezTo>
                  <a:pt x="831504" y="29178"/>
                  <a:pt x="669023" y="97067"/>
                  <a:pt x="669023" y="175067"/>
                </a:cubicBezTo>
                <a:cubicBezTo>
                  <a:pt x="669023" y="253067"/>
                  <a:pt x="831504" y="419178"/>
                  <a:pt x="720000" y="468000"/>
                </a:cubicBez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1904189" y="1565992"/>
            <a:ext cx="1080000" cy="720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algn="ctr"/>
            <a:endParaRPr lang="ko-KR" altLang="en-US" sz="1400"/>
          </a:p>
        </p:txBody>
      </p:sp>
      <p:sp>
        <p:nvSpPr>
          <p:cNvPr id="29" name="TextBox 28"/>
          <p:cNvSpPr txBox="1"/>
          <p:nvPr/>
        </p:nvSpPr>
        <p:spPr>
          <a:xfrm>
            <a:off x="2797954" y="1851745"/>
            <a:ext cx="17085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err="1" smtClean="0"/>
              <a:t>집배순로구분기</a:t>
            </a:r>
            <a:endParaRPr lang="ko-KR" altLang="en-US" sz="1400"/>
          </a:p>
        </p:txBody>
      </p:sp>
      <p:sp>
        <p:nvSpPr>
          <p:cNvPr id="30" name="모서리가 둥근 사각형 설명선 29"/>
          <p:cNvSpPr/>
          <p:nvPr/>
        </p:nvSpPr>
        <p:spPr>
          <a:xfrm>
            <a:off x="595282" y="1928802"/>
            <a:ext cx="845350" cy="357190"/>
          </a:xfrm>
          <a:prstGeom prst="wedgeRoundRectCallout">
            <a:avLst>
              <a:gd name="adj1" fmla="val 99811"/>
              <a:gd name="adj2" fmla="val -3870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흡입구</a:t>
            </a:r>
            <a:endParaRPr lang="en-US" altLang="ko-KR" sz="1000" dirty="0" smtClean="0"/>
          </a:p>
          <a:p>
            <a:pPr algn="ctr"/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상</a:t>
            </a:r>
            <a:r>
              <a:rPr lang="ko-KR" altLang="en-US" sz="1000" b="1" dirty="0" smtClean="0"/>
              <a:t>부</a:t>
            </a:r>
            <a:r>
              <a:rPr lang="ko-KR" altLang="en-US" sz="1000" b="1" dirty="0" smtClean="0"/>
              <a:t> </a:t>
            </a:r>
            <a:r>
              <a:rPr lang="ko-KR" altLang="en-US" sz="1000" b="1" dirty="0" smtClean="0"/>
              <a:t>집진</a:t>
            </a:r>
            <a:r>
              <a:rPr lang="en-US" altLang="ko-KR" sz="1000" b="1" dirty="0" smtClean="0"/>
              <a:t>)</a:t>
            </a:r>
            <a:endParaRPr lang="ko-KR" altLang="en-US" sz="1000" b="1" dirty="0"/>
          </a:p>
        </p:txBody>
      </p:sp>
      <p:sp>
        <p:nvSpPr>
          <p:cNvPr id="33" name="순서도: 자기 디스크 32"/>
          <p:cNvSpPr/>
          <p:nvPr/>
        </p:nvSpPr>
        <p:spPr>
          <a:xfrm>
            <a:off x="2524108" y="1643050"/>
            <a:ext cx="216000" cy="180000"/>
          </a:xfrm>
          <a:prstGeom prst="flowChartMagneticDis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2091546" y="857232"/>
            <a:ext cx="504000" cy="28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>
            <a:normAutofit fontScale="47500" lnSpcReduction="20000"/>
          </a:bodyPr>
          <a:lstStyle/>
          <a:p>
            <a:pPr algn="ctr"/>
            <a:r>
              <a:rPr lang="ko-KR" altLang="en-US" sz="1600" err="1" smtClean="0"/>
              <a:t>전원반</a:t>
            </a:r>
            <a:endParaRPr lang="ko-KR" altLang="en-US" sz="1600"/>
          </a:p>
        </p:txBody>
      </p:sp>
      <p:cxnSp>
        <p:nvCxnSpPr>
          <p:cNvPr id="35" name="직선 화살표 연결선 34"/>
          <p:cNvCxnSpPr/>
          <p:nvPr/>
        </p:nvCxnSpPr>
        <p:spPr>
          <a:xfrm rot="16200000" flipH="1">
            <a:off x="-255459" y="1565096"/>
            <a:ext cx="1428758" cy="13029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452404" y="1357296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3m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pic>
        <p:nvPicPr>
          <p:cNvPr id="17" name="그림 16" descr="은평3호기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5282" y="3286124"/>
            <a:ext cx="4000496" cy="3000372"/>
          </a:xfrm>
          <a:prstGeom prst="rect">
            <a:avLst/>
          </a:prstGeom>
        </p:spPr>
      </p:pic>
      <p:sp>
        <p:nvSpPr>
          <p:cNvPr id="18" name="순서도: 자기 디스크 17"/>
          <p:cNvSpPr/>
          <p:nvPr/>
        </p:nvSpPr>
        <p:spPr>
          <a:xfrm>
            <a:off x="1952604" y="1643050"/>
            <a:ext cx="216000" cy="180000"/>
          </a:xfrm>
          <a:prstGeom prst="flowChartMagneticDis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순서도: 자기 디스크 18"/>
          <p:cNvSpPr/>
          <p:nvPr/>
        </p:nvSpPr>
        <p:spPr>
          <a:xfrm>
            <a:off x="1952604" y="2000240"/>
            <a:ext cx="216000" cy="180000"/>
          </a:xfrm>
          <a:prstGeom prst="flowChartMagneticDis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" name="직선 화살표 연결선 20"/>
          <p:cNvCxnSpPr/>
          <p:nvPr/>
        </p:nvCxnSpPr>
        <p:spPr>
          <a:xfrm flipV="1">
            <a:off x="595282" y="2643182"/>
            <a:ext cx="1500198" cy="9524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023910" y="2357430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6m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rgbClr val="FF0000"/>
          </a:solidFill>
          <a:headEnd type="arrow"/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1176</TotalTime>
  <Words>120</Words>
  <Application>Microsoft Office PowerPoint</Application>
  <PresentationFormat>A4 용지(210x297mm)</PresentationFormat>
  <Paragraphs>62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슬라이드 1</vt:lpstr>
      <vt:lpstr>슬라이드 2</vt:lpstr>
      <vt:lpstr>슬라이드 3</vt:lpstr>
      <vt:lpstr>슬라이드 4</vt:lpstr>
      <vt:lpstr>슬라이드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123</cp:revision>
  <dcterms:created xsi:type="dcterms:W3CDTF">2014-11-12T01:28:05Z</dcterms:created>
  <dcterms:modified xsi:type="dcterms:W3CDTF">2015-11-16T06:28:54Z</dcterms:modified>
</cp:coreProperties>
</file>